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notesMasterIdLst>
    <p:notesMasterId r:id="rId25"/>
  </p:notesMasterIdLst>
  <p:sldIdLst>
    <p:sldId id="283" r:id="rId5"/>
    <p:sldId id="285" r:id="rId6"/>
    <p:sldId id="284" r:id="rId7"/>
    <p:sldId id="257" r:id="rId8"/>
    <p:sldId id="290" r:id="rId9"/>
    <p:sldId id="292" r:id="rId10"/>
    <p:sldId id="293" r:id="rId11"/>
    <p:sldId id="291" r:id="rId12"/>
    <p:sldId id="286" r:id="rId13"/>
    <p:sldId id="269" r:id="rId14"/>
    <p:sldId id="270" r:id="rId15"/>
    <p:sldId id="271" r:id="rId16"/>
    <p:sldId id="282" r:id="rId17"/>
    <p:sldId id="279" r:id="rId18"/>
    <p:sldId id="272" r:id="rId19"/>
    <p:sldId id="281" r:id="rId20"/>
    <p:sldId id="273" r:id="rId21"/>
    <p:sldId id="274" r:id="rId22"/>
    <p:sldId id="275"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8" d="100"/>
          <a:sy n="68" d="100"/>
        </p:scale>
        <p:origin x="3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70CAA-D3FC-4D3D-9614-222B80FEF4EA}" type="datetimeFigureOut">
              <a:rPr lang="en-US" smtClean="0"/>
              <a:t>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8218C-A92B-48D1-88C3-9C33223C3A56}" type="slidenum">
              <a:rPr lang="en-US" smtClean="0"/>
              <a:t>‹#›</a:t>
            </a:fld>
            <a:endParaRPr lang="en-US"/>
          </a:p>
        </p:txBody>
      </p:sp>
    </p:spTree>
    <p:extLst>
      <p:ext uri="{BB962C8B-B14F-4D97-AF65-F5344CB8AC3E}">
        <p14:creationId xmlns:p14="http://schemas.microsoft.com/office/powerpoint/2010/main" val="317032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CEC09EF1-254A-4BFA-9063-281FAFE700D6}"/>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7" name="Rectangle 2">
            <a:extLst>
              <a:ext uri="{FF2B5EF4-FFF2-40B4-BE49-F238E27FC236}">
                <a16:creationId xmlns:a16="http://schemas.microsoft.com/office/drawing/2014/main" id="{C85C3955-EC43-4170-AD1D-935604A9BD95}"/>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EADA1542-4FE1-418B-A2FD-383250998827}"/>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5" name="Rectangle 2">
            <a:extLst>
              <a:ext uri="{FF2B5EF4-FFF2-40B4-BE49-F238E27FC236}">
                <a16:creationId xmlns:a16="http://schemas.microsoft.com/office/drawing/2014/main" id="{BDFEF865-DDD3-43FF-A259-A79DC5689CF0}"/>
              </a:ext>
            </a:extLst>
          </p:cNvPr>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DA9FB0-CDD3-4224-BF88-59AB932B3A7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28BC-5250-4840-84FA-5CBD2272EF75}" type="slidenum">
              <a:rPr lang="en-US" smtClean="0"/>
              <a:t>‹#›</a:t>
            </a:fld>
            <a:endParaRPr lang="en-US"/>
          </a:p>
        </p:txBody>
      </p:sp>
    </p:spTree>
    <p:extLst>
      <p:ext uri="{BB962C8B-B14F-4D97-AF65-F5344CB8AC3E}">
        <p14:creationId xmlns:p14="http://schemas.microsoft.com/office/powerpoint/2010/main" val="368959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DA9FB0-CDD3-4224-BF88-59AB932B3A7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28BC-5250-4840-84FA-5CBD2272EF75}" type="slidenum">
              <a:rPr lang="en-US" smtClean="0"/>
              <a:t>‹#›</a:t>
            </a:fld>
            <a:endParaRPr lang="en-US"/>
          </a:p>
        </p:txBody>
      </p:sp>
    </p:spTree>
    <p:extLst>
      <p:ext uri="{BB962C8B-B14F-4D97-AF65-F5344CB8AC3E}">
        <p14:creationId xmlns:p14="http://schemas.microsoft.com/office/powerpoint/2010/main" val="120103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DA9FB0-CDD3-4224-BF88-59AB932B3A7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28BC-5250-4840-84FA-5CBD2272EF75}" type="slidenum">
              <a:rPr lang="en-US" smtClean="0"/>
              <a:t>‹#›</a:t>
            </a:fld>
            <a:endParaRPr lang="en-US"/>
          </a:p>
        </p:txBody>
      </p:sp>
    </p:spTree>
    <p:extLst>
      <p:ext uri="{BB962C8B-B14F-4D97-AF65-F5344CB8AC3E}">
        <p14:creationId xmlns:p14="http://schemas.microsoft.com/office/powerpoint/2010/main" val="204985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39265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7449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A32E1-2A13-4209-AD80-523180C8965C}"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87596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A32E1-2A13-4209-AD80-523180C8965C}"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03245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BA32E1-2A13-4209-AD80-523180C8965C}"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3753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BA32E1-2A13-4209-AD80-523180C8965C}"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3383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A32E1-2A13-4209-AD80-523180C8965C}"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69018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85688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DA9FB0-CDD3-4224-BF88-59AB932B3A7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28BC-5250-4840-84FA-5CBD2272EF75}" type="slidenum">
              <a:rPr lang="en-US" smtClean="0"/>
              <a:t>‹#›</a:t>
            </a:fld>
            <a:endParaRPr lang="en-US"/>
          </a:p>
        </p:txBody>
      </p:sp>
    </p:spTree>
    <p:extLst>
      <p:ext uri="{BB962C8B-B14F-4D97-AF65-F5344CB8AC3E}">
        <p14:creationId xmlns:p14="http://schemas.microsoft.com/office/powerpoint/2010/main" val="296927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52430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47781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68423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8CE0BFE7-7360-46B7-BC74-3B605C51EA4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BF0B03B2-6C62-4772-AB77-32891B77199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2C487E0-F93B-40D6-8E34-E5E793848E0E}"/>
              </a:ext>
            </a:extLst>
          </p:cNvPr>
          <p:cNvSpPr>
            <a:spLocks noGrp="1" noChangeArrowheads="1"/>
          </p:cNvSpPr>
          <p:nvPr>
            <p:ph type="sldNum" idx="12"/>
          </p:nvPr>
        </p:nvSpPr>
        <p:spPr>
          <a:ln/>
        </p:spPr>
        <p:txBody>
          <a:bodyPr/>
          <a:lstStyle>
            <a:lvl1pPr>
              <a:defRPr/>
            </a:lvl1pPr>
          </a:lstStyle>
          <a:p>
            <a:pPr>
              <a:defRPr/>
            </a:pPr>
            <a:fld id="{4A1CF5A2-3C60-48F3-BAE6-F0EBC747C37F}" type="slidenum">
              <a:rPr lang="en-US" altLang="en-US"/>
              <a:pPr>
                <a:defRPr/>
              </a:pPr>
              <a:t>‹#›</a:t>
            </a:fld>
            <a:endParaRPr lang="en-US" altLang="en-US"/>
          </a:p>
        </p:txBody>
      </p:sp>
    </p:spTree>
    <p:extLst>
      <p:ext uri="{BB962C8B-B14F-4D97-AF65-F5344CB8AC3E}">
        <p14:creationId xmlns:p14="http://schemas.microsoft.com/office/powerpoint/2010/main" val="399470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C2B5483-7086-4AA0-8A9B-CE8B8F27ADC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C548A77A-3A92-47BC-B378-ECA7646EFAE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9A9660A-DF1A-4CB4-93E8-8CD246ADEF62}"/>
              </a:ext>
            </a:extLst>
          </p:cNvPr>
          <p:cNvSpPr>
            <a:spLocks noGrp="1" noChangeArrowheads="1"/>
          </p:cNvSpPr>
          <p:nvPr>
            <p:ph type="sldNum" idx="12"/>
          </p:nvPr>
        </p:nvSpPr>
        <p:spPr>
          <a:ln/>
        </p:spPr>
        <p:txBody>
          <a:bodyPr/>
          <a:lstStyle>
            <a:lvl1pPr>
              <a:defRPr/>
            </a:lvl1pPr>
          </a:lstStyle>
          <a:p>
            <a:pPr>
              <a:defRPr/>
            </a:pPr>
            <a:fld id="{0A069917-1DA9-4877-A765-371A91A2A629}" type="slidenum">
              <a:rPr lang="en-US" altLang="en-US"/>
              <a:pPr>
                <a:defRPr/>
              </a:pPr>
              <a:t>‹#›</a:t>
            </a:fld>
            <a:endParaRPr lang="en-US" altLang="en-US"/>
          </a:p>
        </p:txBody>
      </p:sp>
    </p:spTree>
    <p:extLst>
      <p:ext uri="{BB962C8B-B14F-4D97-AF65-F5344CB8AC3E}">
        <p14:creationId xmlns:p14="http://schemas.microsoft.com/office/powerpoint/2010/main" val="395166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904E672C-A863-4263-9D78-9187E41E782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C37D2982-384D-458A-B1CB-D71C78B81CB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A196BD9-9705-49DD-A73F-91F3CD323E0C}"/>
              </a:ext>
            </a:extLst>
          </p:cNvPr>
          <p:cNvSpPr>
            <a:spLocks noGrp="1" noChangeArrowheads="1"/>
          </p:cNvSpPr>
          <p:nvPr>
            <p:ph type="sldNum" idx="12"/>
          </p:nvPr>
        </p:nvSpPr>
        <p:spPr>
          <a:ln/>
        </p:spPr>
        <p:txBody>
          <a:bodyPr/>
          <a:lstStyle>
            <a:lvl1pPr>
              <a:defRPr/>
            </a:lvl1pPr>
          </a:lstStyle>
          <a:p>
            <a:pPr>
              <a:defRPr/>
            </a:pPr>
            <a:fld id="{3E61ECF9-5402-49DD-8397-4FCCFD5BEA2C}" type="slidenum">
              <a:rPr lang="en-US" altLang="en-US"/>
              <a:pPr>
                <a:defRPr/>
              </a:pPr>
              <a:t>‹#›</a:t>
            </a:fld>
            <a:endParaRPr lang="en-US" altLang="en-US"/>
          </a:p>
        </p:txBody>
      </p:sp>
    </p:spTree>
    <p:extLst>
      <p:ext uri="{BB962C8B-B14F-4D97-AF65-F5344CB8AC3E}">
        <p14:creationId xmlns:p14="http://schemas.microsoft.com/office/powerpoint/2010/main" val="375198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D6812C6-4C00-4836-8403-C96FB1D6F14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D97B64AE-71F2-41A1-AFE9-E53EA95425A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7CEFDE58-86F3-4F4C-A254-72F1CA2D6C12}"/>
              </a:ext>
            </a:extLst>
          </p:cNvPr>
          <p:cNvSpPr>
            <a:spLocks noGrp="1" noChangeArrowheads="1"/>
          </p:cNvSpPr>
          <p:nvPr>
            <p:ph type="sldNum" idx="12"/>
          </p:nvPr>
        </p:nvSpPr>
        <p:spPr>
          <a:ln/>
        </p:spPr>
        <p:txBody>
          <a:bodyPr/>
          <a:lstStyle>
            <a:lvl1pPr>
              <a:defRPr/>
            </a:lvl1pPr>
          </a:lstStyle>
          <a:p>
            <a:pPr>
              <a:defRPr/>
            </a:pPr>
            <a:fld id="{DACB70D9-69EF-4732-A84F-EE2B53545429}" type="slidenum">
              <a:rPr lang="en-US" altLang="en-US"/>
              <a:pPr>
                <a:defRPr/>
              </a:pPr>
              <a:t>‹#›</a:t>
            </a:fld>
            <a:endParaRPr lang="en-US" altLang="en-US"/>
          </a:p>
        </p:txBody>
      </p:sp>
    </p:spTree>
    <p:extLst>
      <p:ext uri="{BB962C8B-B14F-4D97-AF65-F5344CB8AC3E}">
        <p14:creationId xmlns:p14="http://schemas.microsoft.com/office/powerpoint/2010/main" val="63056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DFAD77A7-125C-4E66-BF5E-FCDE441407B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EBE86A17-FF2B-49D7-B392-E4EE50F4B3F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3F742027-B69F-4EA3-B769-1EE3BA7A5CB4}"/>
              </a:ext>
            </a:extLst>
          </p:cNvPr>
          <p:cNvSpPr>
            <a:spLocks noGrp="1" noChangeArrowheads="1"/>
          </p:cNvSpPr>
          <p:nvPr>
            <p:ph type="sldNum" idx="12"/>
          </p:nvPr>
        </p:nvSpPr>
        <p:spPr>
          <a:ln/>
        </p:spPr>
        <p:txBody>
          <a:bodyPr/>
          <a:lstStyle>
            <a:lvl1pPr>
              <a:defRPr/>
            </a:lvl1pPr>
          </a:lstStyle>
          <a:p>
            <a:pPr>
              <a:defRPr/>
            </a:pPr>
            <a:fld id="{FD42F6B6-7AB8-44EC-8AA1-9501FCD674E7}" type="slidenum">
              <a:rPr lang="en-US" altLang="en-US"/>
              <a:pPr>
                <a:defRPr/>
              </a:pPr>
              <a:t>‹#›</a:t>
            </a:fld>
            <a:endParaRPr lang="en-US" altLang="en-US"/>
          </a:p>
        </p:txBody>
      </p:sp>
    </p:spTree>
    <p:extLst>
      <p:ext uri="{BB962C8B-B14F-4D97-AF65-F5344CB8AC3E}">
        <p14:creationId xmlns:p14="http://schemas.microsoft.com/office/powerpoint/2010/main" val="317867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3C1D75D-6084-47A3-99D8-213F338A765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9841E82A-C24E-4827-86C4-69AE370CE96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2999B51-D868-4A8F-9D25-DF7A92D89421}"/>
              </a:ext>
            </a:extLst>
          </p:cNvPr>
          <p:cNvSpPr>
            <a:spLocks noGrp="1" noChangeArrowheads="1"/>
          </p:cNvSpPr>
          <p:nvPr>
            <p:ph type="sldNum" idx="12"/>
          </p:nvPr>
        </p:nvSpPr>
        <p:spPr>
          <a:ln/>
        </p:spPr>
        <p:txBody>
          <a:bodyPr/>
          <a:lstStyle>
            <a:lvl1pPr>
              <a:defRPr/>
            </a:lvl1pPr>
          </a:lstStyle>
          <a:p>
            <a:pPr>
              <a:defRPr/>
            </a:pPr>
            <a:fld id="{CDE81473-FAA1-4022-B276-E348E64750F9}" type="slidenum">
              <a:rPr lang="en-US" altLang="en-US"/>
              <a:pPr>
                <a:defRPr/>
              </a:pPr>
              <a:t>‹#›</a:t>
            </a:fld>
            <a:endParaRPr lang="en-US" altLang="en-US"/>
          </a:p>
        </p:txBody>
      </p:sp>
    </p:spTree>
    <p:extLst>
      <p:ext uri="{BB962C8B-B14F-4D97-AF65-F5344CB8AC3E}">
        <p14:creationId xmlns:p14="http://schemas.microsoft.com/office/powerpoint/2010/main" val="330543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4B1C30A-C1DB-4234-942D-31F1B914749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1A3F2BF5-DE46-4F32-9484-ADA99FA3F05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81D97F0-B5CF-4FF0-A8B4-54296FF304DC}"/>
              </a:ext>
            </a:extLst>
          </p:cNvPr>
          <p:cNvSpPr>
            <a:spLocks noGrp="1" noChangeArrowheads="1"/>
          </p:cNvSpPr>
          <p:nvPr>
            <p:ph type="sldNum" idx="12"/>
          </p:nvPr>
        </p:nvSpPr>
        <p:spPr>
          <a:ln/>
        </p:spPr>
        <p:txBody>
          <a:bodyPr/>
          <a:lstStyle>
            <a:lvl1pPr>
              <a:defRPr/>
            </a:lvl1pPr>
          </a:lstStyle>
          <a:p>
            <a:pPr>
              <a:defRPr/>
            </a:pPr>
            <a:fld id="{DF7F2565-736B-491D-A6B8-05F7B366EF5D}" type="slidenum">
              <a:rPr lang="en-US" altLang="en-US"/>
              <a:pPr>
                <a:defRPr/>
              </a:pPr>
              <a:t>‹#›</a:t>
            </a:fld>
            <a:endParaRPr lang="en-US" altLang="en-US"/>
          </a:p>
        </p:txBody>
      </p:sp>
    </p:spTree>
    <p:extLst>
      <p:ext uri="{BB962C8B-B14F-4D97-AF65-F5344CB8AC3E}">
        <p14:creationId xmlns:p14="http://schemas.microsoft.com/office/powerpoint/2010/main" val="196874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DA9FB0-CDD3-4224-BF88-59AB932B3A7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28BC-5250-4840-84FA-5CBD2272EF75}" type="slidenum">
              <a:rPr lang="en-US" smtClean="0"/>
              <a:t>‹#›</a:t>
            </a:fld>
            <a:endParaRPr lang="en-US"/>
          </a:p>
        </p:txBody>
      </p:sp>
    </p:spTree>
    <p:extLst>
      <p:ext uri="{BB962C8B-B14F-4D97-AF65-F5344CB8AC3E}">
        <p14:creationId xmlns:p14="http://schemas.microsoft.com/office/powerpoint/2010/main" val="399697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DEA782C2-2FA3-42A8-BE02-0277E9100E5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ABADD30E-3B95-4528-90CB-91D59AAE44B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7FC74C97-A875-46F6-BB26-3408EA6B1983}"/>
              </a:ext>
            </a:extLst>
          </p:cNvPr>
          <p:cNvSpPr>
            <a:spLocks noGrp="1" noChangeArrowheads="1"/>
          </p:cNvSpPr>
          <p:nvPr>
            <p:ph type="sldNum" idx="12"/>
          </p:nvPr>
        </p:nvSpPr>
        <p:spPr>
          <a:ln/>
        </p:spPr>
        <p:txBody>
          <a:bodyPr/>
          <a:lstStyle>
            <a:lvl1pPr>
              <a:defRPr/>
            </a:lvl1pPr>
          </a:lstStyle>
          <a:p>
            <a:pPr>
              <a:defRPr/>
            </a:pPr>
            <a:fld id="{7FF31931-6081-461F-A048-39B0BF9C029C}" type="slidenum">
              <a:rPr lang="en-US" altLang="en-US"/>
              <a:pPr>
                <a:defRPr/>
              </a:pPr>
              <a:t>‹#›</a:t>
            </a:fld>
            <a:endParaRPr lang="en-US" altLang="en-US"/>
          </a:p>
        </p:txBody>
      </p:sp>
    </p:spTree>
    <p:extLst>
      <p:ext uri="{BB962C8B-B14F-4D97-AF65-F5344CB8AC3E}">
        <p14:creationId xmlns:p14="http://schemas.microsoft.com/office/powerpoint/2010/main" val="219978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58700581-9378-4857-8AC1-E626B0CE701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97CEEF1C-8099-49D3-9C8D-6AE99A61BC6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63F7CB6B-0408-46FE-9EDC-EB1B717C11C3}"/>
              </a:ext>
            </a:extLst>
          </p:cNvPr>
          <p:cNvSpPr>
            <a:spLocks noGrp="1" noChangeArrowheads="1"/>
          </p:cNvSpPr>
          <p:nvPr>
            <p:ph type="sldNum" idx="12"/>
          </p:nvPr>
        </p:nvSpPr>
        <p:spPr>
          <a:ln/>
        </p:spPr>
        <p:txBody>
          <a:bodyPr/>
          <a:lstStyle>
            <a:lvl1pPr>
              <a:defRPr/>
            </a:lvl1pPr>
          </a:lstStyle>
          <a:p>
            <a:pPr>
              <a:defRPr/>
            </a:pPr>
            <a:fld id="{AD5FFA0B-57A9-44BE-BA53-734E6FF676A2}" type="slidenum">
              <a:rPr lang="en-US" altLang="en-US"/>
              <a:pPr>
                <a:defRPr/>
              </a:pPr>
              <a:t>‹#›</a:t>
            </a:fld>
            <a:endParaRPr lang="en-US" altLang="en-US"/>
          </a:p>
        </p:txBody>
      </p:sp>
    </p:spTree>
    <p:extLst>
      <p:ext uri="{BB962C8B-B14F-4D97-AF65-F5344CB8AC3E}">
        <p14:creationId xmlns:p14="http://schemas.microsoft.com/office/powerpoint/2010/main" val="128001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97C7930-DE7A-41BE-81A3-61506DE561D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3129133-084F-43BC-8CB1-2DFE422E0DB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FD3EF3A-AAC4-4C04-B156-FEBE25F686E7}"/>
              </a:ext>
            </a:extLst>
          </p:cNvPr>
          <p:cNvSpPr>
            <a:spLocks noGrp="1" noChangeArrowheads="1"/>
          </p:cNvSpPr>
          <p:nvPr>
            <p:ph type="sldNum" idx="12"/>
          </p:nvPr>
        </p:nvSpPr>
        <p:spPr>
          <a:ln/>
        </p:spPr>
        <p:txBody>
          <a:bodyPr/>
          <a:lstStyle>
            <a:lvl1pPr>
              <a:defRPr/>
            </a:lvl1pPr>
          </a:lstStyle>
          <a:p>
            <a:pPr>
              <a:defRPr/>
            </a:pPr>
            <a:fld id="{B6A572A2-BCF3-4A75-BA1E-A03638BD24CD}" type="slidenum">
              <a:rPr lang="en-US" altLang="en-US"/>
              <a:pPr>
                <a:defRPr/>
              </a:pPr>
              <a:t>‹#›</a:t>
            </a:fld>
            <a:endParaRPr lang="en-US" altLang="en-US"/>
          </a:p>
        </p:txBody>
      </p:sp>
    </p:spTree>
    <p:extLst>
      <p:ext uri="{BB962C8B-B14F-4D97-AF65-F5344CB8AC3E}">
        <p14:creationId xmlns:p14="http://schemas.microsoft.com/office/powerpoint/2010/main" val="379566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8F8F1EB-C62D-429C-99A0-EDA8E540600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3A9A73E1-F77F-4822-9303-D209A5F1F09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8594B77-337B-492A-9688-CCA5DDEFFD30}"/>
              </a:ext>
            </a:extLst>
          </p:cNvPr>
          <p:cNvSpPr>
            <a:spLocks noGrp="1" noChangeArrowheads="1"/>
          </p:cNvSpPr>
          <p:nvPr>
            <p:ph type="sldNum" idx="12"/>
          </p:nvPr>
        </p:nvSpPr>
        <p:spPr>
          <a:ln/>
        </p:spPr>
        <p:txBody>
          <a:bodyPr/>
          <a:lstStyle>
            <a:lvl1pPr>
              <a:defRPr/>
            </a:lvl1pPr>
          </a:lstStyle>
          <a:p>
            <a:pPr>
              <a:defRPr/>
            </a:pPr>
            <a:fld id="{F3C059BE-9400-45C8-AE23-80C5801C7154}" type="slidenum">
              <a:rPr lang="en-US" altLang="en-US"/>
              <a:pPr>
                <a:defRPr/>
              </a:pPr>
              <a:t>‹#›</a:t>
            </a:fld>
            <a:endParaRPr lang="en-US" altLang="en-US"/>
          </a:p>
        </p:txBody>
      </p:sp>
    </p:spTree>
    <p:extLst>
      <p:ext uri="{BB962C8B-B14F-4D97-AF65-F5344CB8AC3E}">
        <p14:creationId xmlns:p14="http://schemas.microsoft.com/office/powerpoint/2010/main" val="244093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9787D4D4-F41B-4EFC-BD75-42159592770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482F09DB-3E05-4C44-B3B7-E024ADE527C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671A047-782B-4FE8-B7EC-00E6F31FB654}"/>
              </a:ext>
            </a:extLst>
          </p:cNvPr>
          <p:cNvSpPr>
            <a:spLocks noGrp="1" noChangeArrowheads="1"/>
          </p:cNvSpPr>
          <p:nvPr>
            <p:ph type="sldNum" idx="12"/>
          </p:nvPr>
        </p:nvSpPr>
        <p:spPr>
          <a:ln/>
        </p:spPr>
        <p:txBody>
          <a:bodyPr/>
          <a:lstStyle>
            <a:lvl1pPr>
              <a:defRPr/>
            </a:lvl1pPr>
          </a:lstStyle>
          <a:p>
            <a:pPr>
              <a:defRPr/>
            </a:pPr>
            <a:fld id="{597C69BB-01D0-4330-B3AB-CCB90BF98041}" type="slidenum">
              <a:rPr lang="en-US" altLang="en-US"/>
              <a:pPr>
                <a:defRPr/>
              </a:pPr>
              <a:t>‹#›</a:t>
            </a:fld>
            <a:endParaRPr lang="en-US" altLang="en-US"/>
          </a:p>
        </p:txBody>
      </p:sp>
    </p:spTree>
    <p:extLst>
      <p:ext uri="{BB962C8B-B14F-4D97-AF65-F5344CB8AC3E}">
        <p14:creationId xmlns:p14="http://schemas.microsoft.com/office/powerpoint/2010/main" val="13702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8838-7AC1-42A5-9F84-4BCDE3A2B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E93A69-8AF8-4629-81B2-67EE8B63563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FB6561-34C9-4373-BC6E-8991D844588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5063D50-6BD9-4828-B74A-89CC0DEB6AF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CF71328-2A9C-434F-B227-1A14F3837DCB}"/>
              </a:ext>
            </a:extLst>
          </p:cNvPr>
          <p:cNvSpPr>
            <a:spLocks noGrp="1"/>
          </p:cNvSpPr>
          <p:nvPr>
            <p:ph type="sldNum" sz="quarter" idx="12"/>
          </p:nvPr>
        </p:nvSpPr>
        <p:spPr/>
        <p:txBody>
          <a:bodyPr/>
          <a:lstStyle>
            <a:lvl1pPr>
              <a:defRPr/>
            </a:lvl1pPr>
          </a:lstStyle>
          <a:p>
            <a:fld id="{85617B26-5E7F-47C1-BFEA-4DA0646FF3D3}" type="slidenum">
              <a:rPr lang="en-US" altLang="en-US"/>
              <a:pPr/>
              <a:t>‹#›</a:t>
            </a:fld>
            <a:endParaRPr lang="en-US" altLang="en-US"/>
          </a:p>
        </p:txBody>
      </p:sp>
    </p:spTree>
    <p:extLst>
      <p:ext uri="{BB962C8B-B14F-4D97-AF65-F5344CB8AC3E}">
        <p14:creationId xmlns:p14="http://schemas.microsoft.com/office/powerpoint/2010/main" val="224301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E082-BB8B-451D-9B58-7AC9FC89C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C6B71-49A4-4AEB-917F-F1463E9A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60070-E11A-435F-BAC3-6F5BFDA643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EA94D8-44A1-41E8-8BC9-81FBCCA968B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1366197-41AC-42D2-8942-F0897D81D05F}"/>
              </a:ext>
            </a:extLst>
          </p:cNvPr>
          <p:cNvSpPr>
            <a:spLocks noGrp="1"/>
          </p:cNvSpPr>
          <p:nvPr>
            <p:ph type="sldNum" sz="quarter" idx="12"/>
          </p:nvPr>
        </p:nvSpPr>
        <p:spPr/>
        <p:txBody>
          <a:bodyPr/>
          <a:lstStyle>
            <a:lvl1pPr>
              <a:defRPr/>
            </a:lvl1pPr>
          </a:lstStyle>
          <a:p>
            <a:fld id="{D757B886-69FD-4E9B-BD13-BF008F33EADA}" type="slidenum">
              <a:rPr lang="en-US" altLang="en-US"/>
              <a:pPr/>
              <a:t>‹#›</a:t>
            </a:fld>
            <a:endParaRPr lang="en-US" altLang="en-US"/>
          </a:p>
        </p:txBody>
      </p:sp>
    </p:spTree>
    <p:extLst>
      <p:ext uri="{BB962C8B-B14F-4D97-AF65-F5344CB8AC3E}">
        <p14:creationId xmlns:p14="http://schemas.microsoft.com/office/powerpoint/2010/main" val="288047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678D-9D1D-4142-90A4-7FD3BE47139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A33B1F-3CE0-42DC-AB2F-D4D7663BA0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8398C05-8E8F-4D33-910C-3CC8151D8FE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F6F5483-F659-440A-BA09-572CEA9465A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CB8A7AD-B7D3-455E-94C8-07F51D02AD6C}"/>
              </a:ext>
            </a:extLst>
          </p:cNvPr>
          <p:cNvSpPr>
            <a:spLocks noGrp="1"/>
          </p:cNvSpPr>
          <p:nvPr>
            <p:ph type="sldNum" sz="quarter" idx="12"/>
          </p:nvPr>
        </p:nvSpPr>
        <p:spPr/>
        <p:txBody>
          <a:bodyPr/>
          <a:lstStyle>
            <a:lvl1pPr>
              <a:defRPr/>
            </a:lvl1pPr>
          </a:lstStyle>
          <a:p>
            <a:fld id="{45EE6D25-30D4-4B50-AF19-8DD042D0AA46}" type="slidenum">
              <a:rPr lang="en-US" altLang="en-US"/>
              <a:pPr/>
              <a:t>‹#›</a:t>
            </a:fld>
            <a:endParaRPr lang="en-US" altLang="en-US"/>
          </a:p>
        </p:txBody>
      </p:sp>
    </p:spTree>
    <p:extLst>
      <p:ext uri="{BB962C8B-B14F-4D97-AF65-F5344CB8AC3E}">
        <p14:creationId xmlns:p14="http://schemas.microsoft.com/office/powerpoint/2010/main" val="198494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AC5F-C22B-46B4-B920-BC40C722E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A593DB-1678-47C0-BB85-4DA51649E7E0}"/>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2EAA31-454B-494E-9447-272F5FD3C6C6}"/>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B30D61-FFC0-4E10-9438-4B28B29B749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75CDD1E-1B3F-4BA8-A4B1-366AFB1B651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73AC072-7A08-4906-BBE3-E95D10858E83}"/>
              </a:ext>
            </a:extLst>
          </p:cNvPr>
          <p:cNvSpPr>
            <a:spLocks noGrp="1"/>
          </p:cNvSpPr>
          <p:nvPr>
            <p:ph type="sldNum" sz="quarter" idx="12"/>
          </p:nvPr>
        </p:nvSpPr>
        <p:spPr/>
        <p:txBody>
          <a:bodyPr/>
          <a:lstStyle>
            <a:lvl1pPr>
              <a:defRPr/>
            </a:lvl1pPr>
          </a:lstStyle>
          <a:p>
            <a:fld id="{384A667F-BABC-4E5C-94F7-F7C4FC2DDA69}" type="slidenum">
              <a:rPr lang="en-US" altLang="en-US"/>
              <a:pPr/>
              <a:t>‹#›</a:t>
            </a:fld>
            <a:endParaRPr lang="en-US" altLang="en-US"/>
          </a:p>
        </p:txBody>
      </p:sp>
    </p:spTree>
    <p:extLst>
      <p:ext uri="{BB962C8B-B14F-4D97-AF65-F5344CB8AC3E}">
        <p14:creationId xmlns:p14="http://schemas.microsoft.com/office/powerpoint/2010/main" val="22063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6B24-4D67-4E36-A986-5C012A2A64F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D914FD-C290-4104-B1D0-71B05897A3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B6A57B-70FC-409A-8BC6-8B96A7FB175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20999E-3B09-45FC-BA29-23063632B13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495B3-F7A7-4699-AE8B-851F3A783F6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F46EED-6B78-40D6-97E7-0204634408E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66BA10-BAF3-4462-80AE-E57E3AEE787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52D6FFF-893D-4BE8-849A-FC805EC1BA8D}"/>
              </a:ext>
            </a:extLst>
          </p:cNvPr>
          <p:cNvSpPr>
            <a:spLocks noGrp="1"/>
          </p:cNvSpPr>
          <p:nvPr>
            <p:ph type="sldNum" sz="quarter" idx="12"/>
          </p:nvPr>
        </p:nvSpPr>
        <p:spPr/>
        <p:txBody>
          <a:bodyPr/>
          <a:lstStyle>
            <a:lvl1pPr>
              <a:defRPr/>
            </a:lvl1pPr>
          </a:lstStyle>
          <a:p>
            <a:fld id="{779F84DE-EE14-4798-A931-B5EA948FEFE0}" type="slidenum">
              <a:rPr lang="en-US" altLang="en-US"/>
              <a:pPr/>
              <a:t>‹#›</a:t>
            </a:fld>
            <a:endParaRPr lang="en-US" altLang="en-US"/>
          </a:p>
        </p:txBody>
      </p:sp>
    </p:spTree>
    <p:extLst>
      <p:ext uri="{BB962C8B-B14F-4D97-AF65-F5344CB8AC3E}">
        <p14:creationId xmlns:p14="http://schemas.microsoft.com/office/powerpoint/2010/main" val="229448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DA9FB0-CDD3-4224-BF88-59AB932B3A76}"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B28BC-5250-4840-84FA-5CBD2272EF75}" type="slidenum">
              <a:rPr lang="en-US" smtClean="0"/>
              <a:t>‹#›</a:t>
            </a:fld>
            <a:endParaRPr lang="en-US"/>
          </a:p>
        </p:txBody>
      </p:sp>
    </p:spTree>
    <p:extLst>
      <p:ext uri="{BB962C8B-B14F-4D97-AF65-F5344CB8AC3E}">
        <p14:creationId xmlns:p14="http://schemas.microsoft.com/office/powerpoint/2010/main" val="228898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0303-D88C-4881-95AD-B200701DAF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4083A1-3F81-47E1-95E0-B915DA13EE1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1CB93C9-25C9-42EB-AAEE-501C002215E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A6DB708-2B65-435F-96A6-509E774BDF6F}"/>
              </a:ext>
            </a:extLst>
          </p:cNvPr>
          <p:cNvSpPr>
            <a:spLocks noGrp="1"/>
          </p:cNvSpPr>
          <p:nvPr>
            <p:ph type="sldNum" sz="quarter" idx="12"/>
          </p:nvPr>
        </p:nvSpPr>
        <p:spPr/>
        <p:txBody>
          <a:bodyPr/>
          <a:lstStyle>
            <a:lvl1pPr>
              <a:defRPr/>
            </a:lvl1pPr>
          </a:lstStyle>
          <a:p>
            <a:fld id="{99775FF9-4449-4746-8285-3EA42F50BD54}" type="slidenum">
              <a:rPr lang="en-US" altLang="en-US"/>
              <a:pPr/>
              <a:t>‹#›</a:t>
            </a:fld>
            <a:endParaRPr lang="en-US" altLang="en-US"/>
          </a:p>
        </p:txBody>
      </p:sp>
    </p:spTree>
    <p:extLst>
      <p:ext uri="{BB962C8B-B14F-4D97-AF65-F5344CB8AC3E}">
        <p14:creationId xmlns:p14="http://schemas.microsoft.com/office/powerpoint/2010/main" val="84774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0DF105-672D-468B-8C28-96772E5D26E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DE57FB6-87AF-4A0E-803C-4143FF1679F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2A8C4C0-87D4-4FC4-B0F2-9442EFAD9DA4}"/>
              </a:ext>
            </a:extLst>
          </p:cNvPr>
          <p:cNvSpPr>
            <a:spLocks noGrp="1"/>
          </p:cNvSpPr>
          <p:nvPr>
            <p:ph type="sldNum" sz="quarter" idx="12"/>
          </p:nvPr>
        </p:nvSpPr>
        <p:spPr/>
        <p:txBody>
          <a:bodyPr/>
          <a:lstStyle>
            <a:lvl1pPr>
              <a:defRPr/>
            </a:lvl1pPr>
          </a:lstStyle>
          <a:p>
            <a:fld id="{A0CB566F-9151-4AD7-9EA6-A180BA65AA1A}" type="slidenum">
              <a:rPr lang="en-US" altLang="en-US"/>
              <a:pPr/>
              <a:t>‹#›</a:t>
            </a:fld>
            <a:endParaRPr lang="en-US" altLang="en-US"/>
          </a:p>
        </p:txBody>
      </p:sp>
    </p:spTree>
    <p:extLst>
      <p:ext uri="{BB962C8B-B14F-4D97-AF65-F5344CB8AC3E}">
        <p14:creationId xmlns:p14="http://schemas.microsoft.com/office/powerpoint/2010/main" val="21648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A998-B72B-4EAC-BB46-2A33B3F3845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5A0451-2E5C-4F0B-B3B0-D9BF7E79E50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808FF-8D91-445E-B617-6DAFE2E02F2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A6EA4-2EA9-4A64-8A16-EEA1B2F1AD8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4A11444-8451-44FF-B273-9E04A5490D6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B5B6188-0CD0-49D1-9E4D-C7D3C4A3B781}"/>
              </a:ext>
            </a:extLst>
          </p:cNvPr>
          <p:cNvSpPr>
            <a:spLocks noGrp="1"/>
          </p:cNvSpPr>
          <p:nvPr>
            <p:ph type="sldNum" sz="quarter" idx="12"/>
          </p:nvPr>
        </p:nvSpPr>
        <p:spPr/>
        <p:txBody>
          <a:bodyPr/>
          <a:lstStyle>
            <a:lvl1pPr>
              <a:defRPr/>
            </a:lvl1pPr>
          </a:lstStyle>
          <a:p>
            <a:fld id="{B0099567-6430-43BE-B4A0-32B197246420}" type="slidenum">
              <a:rPr lang="en-US" altLang="en-US"/>
              <a:pPr/>
              <a:t>‹#›</a:t>
            </a:fld>
            <a:endParaRPr lang="en-US" altLang="en-US"/>
          </a:p>
        </p:txBody>
      </p:sp>
    </p:spTree>
    <p:extLst>
      <p:ext uri="{BB962C8B-B14F-4D97-AF65-F5344CB8AC3E}">
        <p14:creationId xmlns:p14="http://schemas.microsoft.com/office/powerpoint/2010/main" val="299810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54C3-B610-4181-ACF3-2CA9D99C215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CACEBD-73EB-4251-B81B-474D32507A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9F2EDA-034A-43EF-97DC-FF224DABED1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B4D4B9-C4A6-45F9-B6E4-FEA763FE878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D05A72-EC4B-45C1-AFF8-80FA9D085F5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A390074-5929-459E-BE2F-C79FC28FBF61}"/>
              </a:ext>
            </a:extLst>
          </p:cNvPr>
          <p:cNvSpPr>
            <a:spLocks noGrp="1"/>
          </p:cNvSpPr>
          <p:nvPr>
            <p:ph type="sldNum" sz="quarter" idx="12"/>
          </p:nvPr>
        </p:nvSpPr>
        <p:spPr/>
        <p:txBody>
          <a:bodyPr/>
          <a:lstStyle>
            <a:lvl1pPr>
              <a:defRPr/>
            </a:lvl1pPr>
          </a:lstStyle>
          <a:p>
            <a:fld id="{7EE336DE-1236-42E9-9CCD-ED05ADF06B2A}" type="slidenum">
              <a:rPr lang="en-US" altLang="en-US"/>
              <a:pPr/>
              <a:t>‹#›</a:t>
            </a:fld>
            <a:endParaRPr lang="en-US" altLang="en-US"/>
          </a:p>
        </p:txBody>
      </p:sp>
    </p:spTree>
    <p:extLst>
      <p:ext uri="{BB962C8B-B14F-4D97-AF65-F5344CB8AC3E}">
        <p14:creationId xmlns:p14="http://schemas.microsoft.com/office/powerpoint/2010/main" val="46289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70DB-DE77-4A9C-A1FD-CE1FE54A8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85745A-C232-4B1E-A176-74FB65D8C8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AE9D5-A971-4EA7-A59C-45D219F9F07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62FC43B-DDC0-4013-88B6-44E17D388B4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22952CE-5723-4554-BD18-A9BD47F75354}"/>
              </a:ext>
            </a:extLst>
          </p:cNvPr>
          <p:cNvSpPr>
            <a:spLocks noGrp="1"/>
          </p:cNvSpPr>
          <p:nvPr>
            <p:ph type="sldNum" sz="quarter" idx="12"/>
          </p:nvPr>
        </p:nvSpPr>
        <p:spPr/>
        <p:txBody>
          <a:bodyPr/>
          <a:lstStyle>
            <a:lvl1pPr>
              <a:defRPr/>
            </a:lvl1pPr>
          </a:lstStyle>
          <a:p>
            <a:fld id="{6B8FE18B-7825-4B8E-A4BB-A8791AF63026}" type="slidenum">
              <a:rPr lang="en-US" altLang="en-US"/>
              <a:pPr/>
              <a:t>‹#›</a:t>
            </a:fld>
            <a:endParaRPr lang="en-US" altLang="en-US"/>
          </a:p>
        </p:txBody>
      </p:sp>
    </p:spTree>
    <p:extLst>
      <p:ext uri="{BB962C8B-B14F-4D97-AF65-F5344CB8AC3E}">
        <p14:creationId xmlns:p14="http://schemas.microsoft.com/office/powerpoint/2010/main" val="263867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90D97-2416-40F5-96F9-E1605C5239FE}"/>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89F07-D8E0-404A-A37F-1617A64E88EE}"/>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2A6BC-5984-4E90-8434-3DDF20E0D74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829D222-0CD3-4A28-A2A2-96ABA7C6D0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9442CB9-24E1-4EF8-96D4-6741A52C4FF2}"/>
              </a:ext>
            </a:extLst>
          </p:cNvPr>
          <p:cNvSpPr>
            <a:spLocks noGrp="1"/>
          </p:cNvSpPr>
          <p:nvPr>
            <p:ph type="sldNum" sz="quarter" idx="12"/>
          </p:nvPr>
        </p:nvSpPr>
        <p:spPr/>
        <p:txBody>
          <a:bodyPr/>
          <a:lstStyle>
            <a:lvl1pPr>
              <a:defRPr/>
            </a:lvl1pPr>
          </a:lstStyle>
          <a:p>
            <a:fld id="{F2DCD4CC-2B15-4CC7-9500-B09004CEE9B6}" type="slidenum">
              <a:rPr lang="en-US" altLang="en-US"/>
              <a:pPr/>
              <a:t>‹#›</a:t>
            </a:fld>
            <a:endParaRPr lang="en-US" altLang="en-US"/>
          </a:p>
        </p:txBody>
      </p:sp>
    </p:spTree>
    <p:extLst>
      <p:ext uri="{BB962C8B-B14F-4D97-AF65-F5344CB8AC3E}">
        <p14:creationId xmlns:p14="http://schemas.microsoft.com/office/powerpoint/2010/main" val="294940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DA9FB0-CDD3-4224-BF88-59AB932B3A76}"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B28BC-5250-4840-84FA-5CBD2272EF75}" type="slidenum">
              <a:rPr lang="en-US" smtClean="0"/>
              <a:t>‹#›</a:t>
            </a:fld>
            <a:endParaRPr lang="en-US"/>
          </a:p>
        </p:txBody>
      </p:sp>
    </p:spTree>
    <p:extLst>
      <p:ext uri="{BB962C8B-B14F-4D97-AF65-F5344CB8AC3E}">
        <p14:creationId xmlns:p14="http://schemas.microsoft.com/office/powerpoint/2010/main" val="24861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DA9FB0-CDD3-4224-BF88-59AB932B3A76}"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B28BC-5250-4840-84FA-5CBD2272EF75}" type="slidenum">
              <a:rPr lang="en-US" smtClean="0"/>
              <a:t>‹#›</a:t>
            </a:fld>
            <a:endParaRPr lang="en-US"/>
          </a:p>
        </p:txBody>
      </p:sp>
    </p:spTree>
    <p:extLst>
      <p:ext uri="{BB962C8B-B14F-4D97-AF65-F5344CB8AC3E}">
        <p14:creationId xmlns:p14="http://schemas.microsoft.com/office/powerpoint/2010/main" val="156186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A9FB0-CDD3-4224-BF88-59AB932B3A76}"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B28BC-5250-4840-84FA-5CBD2272EF75}" type="slidenum">
              <a:rPr lang="en-US" smtClean="0"/>
              <a:t>‹#›</a:t>
            </a:fld>
            <a:endParaRPr lang="en-US"/>
          </a:p>
        </p:txBody>
      </p:sp>
    </p:spTree>
    <p:extLst>
      <p:ext uri="{BB962C8B-B14F-4D97-AF65-F5344CB8AC3E}">
        <p14:creationId xmlns:p14="http://schemas.microsoft.com/office/powerpoint/2010/main" val="36239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A9FB0-CDD3-4224-BF88-59AB932B3A76}"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B28BC-5250-4840-84FA-5CBD2272EF75}" type="slidenum">
              <a:rPr lang="en-US" smtClean="0"/>
              <a:t>‹#›</a:t>
            </a:fld>
            <a:endParaRPr lang="en-US"/>
          </a:p>
        </p:txBody>
      </p:sp>
    </p:spTree>
    <p:extLst>
      <p:ext uri="{BB962C8B-B14F-4D97-AF65-F5344CB8AC3E}">
        <p14:creationId xmlns:p14="http://schemas.microsoft.com/office/powerpoint/2010/main" val="232077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A9FB0-CDD3-4224-BF88-59AB932B3A76}"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B28BC-5250-4840-84FA-5CBD2272EF75}" type="slidenum">
              <a:rPr lang="en-US" smtClean="0"/>
              <a:t>‹#›</a:t>
            </a:fld>
            <a:endParaRPr lang="en-US"/>
          </a:p>
        </p:txBody>
      </p:sp>
    </p:spTree>
    <p:extLst>
      <p:ext uri="{BB962C8B-B14F-4D97-AF65-F5344CB8AC3E}">
        <p14:creationId xmlns:p14="http://schemas.microsoft.com/office/powerpoint/2010/main" val="97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A9FB0-CDD3-4224-BF88-59AB932B3A76}" type="datetimeFigureOut">
              <a:rPr lang="en-US" smtClean="0"/>
              <a:t>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B28BC-5250-4840-84FA-5CBD2272EF75}" type="slidenum">
              <a:rPr lang="en-US" smtClean="0"/>
              <a:t>‹#›</a:t>
            </a:fld>
            <a:endParaRPr lang="en-US"/>
          </a:p>
        </p:txBody>
      </p:sp>
    </p:spTree>
    <p:extLst>
      <p:ext uri="{BB962C8B-B14F-4D97-AF65-F5344CB8AC3E}">
        <p14:creationId xmlns:p14="http://schemas.microsoft.com/office/powerpoint/2010/main" val="2229621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A32E1-2A13-4209-AD80-523180C8965C}" type="datetimeFigureOut">
              <a:rPr lang="en-US" smtClean="0"/>
              <a:t>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EE4E7-10EA-4E84-AC73-597C229DED6B}" type="slidenum">
              <a:rPr lang="en-US" smtClean="0"/>
              <a:t>‹#›</a:t>
            </a:fld>
            <a:endParaRPr lang="en-US"/>
          </a:p>
        </p:txBody>
      </p:sp>
    </p:spTree>
    <p:extLst>
      <p:ext uri="{BB962C8B-B14F-4D97-AF65-F5344CB8AC3E}">
        <p14:creationId xmlns:p14="http://schemas.microsoft.com/office/powerpoint/2010/main" val="8959140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DA313FAC-0BD9-45D6-A1E6-775448937445}"/>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A6A5DBB5-B22C-4339-BD8F-4851482E57BF}"/>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F8735945-80F0-47F3-B4BC-9ECBE7C70064}"/>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endParaRPr lang="en-US" altLang="en-US"/>
          </a:p>
        </p:txBody>
      </p:sp>
      <p:sp>
        <p:nvSpPr>
          <p:cNvPr id="1028" name="Rectangle 4">
            <a:extLst>
              <a:ext uri="{FF2B5EF4-FFF2-40B4-BE49-F238E27FC236}">
                <a16:creationId xmlns:a16="http://schemas.microsoft.com/office/drawing/2014/main" id="{BD4341BB-3155-45D8-A293-6C6F21F760BF}"/>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endParaRPr lang="en-US" altLang="en-US"/>
          </a:p>
        </p:txBody>
      </p:sp>
      <p:sp>
        <p:nvSpPr>
          <p:cNvPr id="1029" name="Rectangle 5">
            <a:extLst>
              <a:ext uri="{FF2B5EF4-FFF2-40B4-BE49-F238E27FC236}">
                <a16:creationId xmlns:a16="http://schemas.microsoft.com/office/drawing/2014/main" id="{627DF8ED-B8CE-45EB-AB24-375B26FDA59A}"/>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9946DAC7-1DEF-4BBE-A696-482C030098BA}" type="slidenum">
              <a:rPr lang="en-US" altLang="en-US"/>
              <a:pPr>
                <a:defRPr/>
              </a:pPr>
              <a:t>‹#›</a:t>
            </a:fld>
            <a:endParaRPr lang="en-US" altLang="en-US"/>
          </a:p>
        </p:txBody>
      </p:sp>
    </p:spTree>
    <p:extLst>
      <p:ext uri="{BB962C8B-B14F-4D97-AF65-F5344CB8AC3E}">
        <p14:creationId xmlns:p14="http://schemas.microsoft.com/office/powerpoint/2010/main" val="40104964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defRPr>
      </a:lvl5pPr>
      <a:lvl6pPr marL="25146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defRPr>
      </a:lvl6pPr>
      <a:lvl7pPr marL="29718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defRPr>
      </a:lvl7pPr>
      <a:lvl8pPr marL="3429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defRPr>
      </a:lvl8pPr>
      <a:lvl9pPr marL="3886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195A6E8-42D0-4A4F-9536-289303F42F3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358C291-EF38-4F79-9D6D-AB47AF51E28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0FCD582-049B-469D-A554-6905C22C255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D7B61303-82AC-4DAE-91AE-D89F4212BEE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F0A379F9-E2B1-42B0-9D2B-E47A08AB19F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25023F-CB65-45E8-9EBC-C882A30AA889}" type="slidenum">
              <a:rPr lang="en-US" altLang="en-US"/>
              <a:pPr/>
              <a:t>‹#›</a:t>
            </a:fld>
            <a:endParaRPr lang="en-US" altLang="en-US"/>
          </a:p>
        </p:txBody>
      </p:sp>
    </p:spTree>
    <p:extLst>
      <p:ext uri="{BB962C8B-B14F-4D97-AF65-F5344CB8AC3E}">
        <p14:creationId xmlns:p14="http://schemas.microsoft.com/office/powerpoint/2010/main" val="1479454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http://3.bp.blogspot.com/-oDL09ZSGmcg/Tc1xnFh355I/AAAAAAAABGc/p07qfJU_etk/s1600/Tyre-aerial-photo-by-France-Military-1934.jpg" TargetMode="External"/><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8DAB0A-F318-4949-A11F-39408B85FBBE}"/>
              </a:ext>
            </a:extLst>
          </p:cNvPr>
          <p:cNvPicPr>
            <a:picLocks noChangeAspect="1"/>
          </p:cNvPicPr>
          <p:nvPr/>
        </p:nvPicPr>
        <p:blipFill>
          <a:blip r:embed="rId2"/>
          <a:stretch>
            <a:fillRect/>
          </a:stretch>
        </p:blipFill>
        <p:spPr>
          <a:xfrm>
            <a:off x="-1" y="0"/>
            <a:ext cx="9610531" cy="6858000"/>
          </a:xfrm>
          <a:prstGeom prst="rect">
            <a:avLst/>
          </a:prstGeom>
        </p:spPr>
      </p:pic>
      <p:sp>
        <p:nvSpPr>
          <p:cNvPr id="2" name="Title 1">
            <a:extLst>
              <a:ext uri="{FF2B5EF4-FFF2-40B4-BE49-F238E27FC236}">
                <a16:creationId xmlns:a16="http://schemas.microsoft.com/office/drawing/2014/main" id="{A06575CD-780A-4781-A1A5-12BA9E45BB76}"/>
              </a:ext>
            </a:extLst>
          </p:cNvPr>
          <p:cNvSpPr>
            <a:spLocks noGrp="1"/>
          </p:cNvSpPr>
          <p:nvPr>
            <p:ph type="ctrTitle"/>
          </p:nvPr>
        </p:nvSpPr>
        <p:spPr>
          <a:xfrm>
            <a:off x="-1" y="-102493"/>
            <a:ext cx="6550090" cy="3643460"/>
          </a:xfrm>
        </p:spPr>
        <p:txBody>
          <a:bodyPr>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panose="020E0602020502020306" pitchFamily="34" charset="0"/>
              </a:rPr>
              <a:t>Is it Reasonable to Believe in God, Jesus, and the Bible?</a:t>
            </a:r>
          </a:p>
        </p:txBody>
      </p:sp>
      <p:sp>
        <p:nvSpPr>
          <p:cNvPr id="3" name="Subtitle 2">
            <a:extLst>
              <a:ext uri="{FF2B5EF4-FFF2-40B4-BE49-F238E27FC236}">
                <a16:creationId xmlns:a16="http://schemas.microsoft.com/office/drawing/2014/main" id="{8A8582C7-4D79-45D6-97B1-7E90140696E0}"/>
              </a:ext>
            </a:extLst>
          </p:cNvPr>
          <p:cNvSpPr>
            <a:spLocks noGrp="1"/>
          </p:cNvSpPr>
          <p:nvPr>
            <p:ph type="subTitle" idx="1"/>
          </p:nvPr>
        </p:nvSpPr>
        <p:spPr>
          <a:xfrm>
            <a:off x="0" y="4237677"/>
            <a:ext cx="6767286" cy="1898212"/>
          </a:xfrm>
        </p:spPr>
        <p:txBody>
          <a:bodyPr>
            <a:normAutofit lnSpcReduction="10000"/>
          </a:bodyPr>
          <a:lstStyle/>
          <a:p>
            <a:pPr>
              <a:lnSpc>
                <a:spcPct val="150000"/>
              </a:lnSpc>
              <a:spcBef>
                <a:spcPts val="600"/>
              </a:spcBef>
            </a:pPr>
            <a:r>
              <a:rPr lang="en-US" sz="4000" b="1" dirty="0">
                <a:effectLst>
                  <a:glow rad="63500">
                    <a:schemeClr val="accent5">
                      <a:satMod val="175000"/>
                      <a:alpha val="40000"/>
                    </a:schemeClr>
                  </a:glow>
                </a:effectLst>
              </a:rPr>
              <a:t>Did the Bible come from God?</a:t>
            </a:r>
          </a:p>
          <a:p>
            <a:pPr>
              <a:lnSpc>
                <a:spcPct val="150000"/>
              </a:lnSpc>
              <a:spcBef>
                <a:spcPts val="600"/>
              </a:spcBef>
            </a:pPr>
            <a:r>
              <a:rPr lang="en-US" sz="4000" b="1" i="1" dirty="0">
                <a:effectLst>
                  <a:glow rad="139700">
                    <a:schemeClr val="accent2">
                      <a:satMod val="175000"/>
                      <a:alpha val="40000"/>
                    </a:schemeClr>
                  </a:glow>
                </a:effectLst>
              </a:rPr>
              <a:t>The Proof is in the Prophecies! </a:t>
            </a:r>
            <a:endParaRPr lang="en-US" sz="3600" b="1" i="1" dirty="0">
              <a:effectLst>
                <a:glow rad="139700">
                  <a:schemeClr val="accent2">
                    <a:satMod val="175000"/>
                    <a:alpha val="40000"/>
                  </a:schemeClr>
                </a:glow>
              </a:effectLst>
            </a:endParaRPr>
          </a:p>
        </p:txBody>
      </p:sp>
    </p:spTree>
    <p:extLst>
      <p:ext uri="{BB962C8B-B14F-4D97-AF65-F5344CB8AC3E}">
        <p14:creationId xmlns:p14="http://schemas.microsoft.com/office/powerpoint/2010/main" val="207838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C94E444D-24D5-4839-AAAE-20A2CB98295E}"/>
              </a:ext>
            </a:extLst>
          </p:cNvPr>
          <p:cNvSpPr>
            <a:spLocks noGrp="1" noChangeArrowheads="1"/>
          </p:cNvSpPr>
          <p:nvPr>
            <p:ph type="title"/>
          </p:nvPr>
        </p:nvSpPr>
        <p:spPr>
          <a:xfrm>
            <a:off x="5257800" y="302597"/>
            <a:ext cx="3657600" cy="1430669"/>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solidFill>
                  <a:schemeClr val="bg1"/>
                </a:solidFill>
                <a:latin typeface="Berlin Sans FB Demi" panose="020E0802020502020306" pitchFamily="34" charset="0"/>
              </a:rPr>
              <a:t>Tomb of Cyrus</a:t>
            </a:r>
            <a:br>
              <a:rPr lang="en-US" altLang="en-US" sz="4000" dirty="0">
                <a:solidFill>
                  <a:schemeClr val="bg1"/>
                </a:solidFill>
                <a:latin typeface="Berlin Sans FB Demi" panose="020E0802020502020306" pitchFamily="34" charset="0"/>
              </a:rPr>
            </a:br>
            <a:r>
              <a:rPr lang="en-US" altLang="en-US" sz="3200" dirty="0">
                <a:solidFill>
                  <a:schemeClr val="bg1"/>
                </a:solidFill>
                <a:latin typeface="Berlin Sans FB Demi" panose="020E0802020502020306" pitchFamily="34" charset="0"/>
              </a:rPr>
              <a:t>(Isaiah 44:28)</a:t>
            </a:r>
            <a:endParaRPr lang="en-US" altLang="en-US" sz="4000" dirty="0">
              <a:solidFill>
                <a:schemeClr val="bg1"/>
              </a:solidFill>
              <a:latin typeface="Berlin Sans FB Demi" panose="020E0802020502020306" pitchFamily="34" charset="0"/>
            </a:endParaRPr>
          </a:p>
        </p:txBody>
      </p:sp>
      <p:sp>
        <p:nvSpPr>
          <p:cNvPr id="30723" name="Rectangle 2">
            <a:extLst>
              <a:ext uri="{FF2B5EF4-FFF2-40B4-BE49-F238E27FC236}">
                <a16:creationId xmlns:a16="http://schemas.microsoft.com/office/drawing/2014/main" id="{577D0FBE-3A0E-429E-8ECA-4B81C1236FCD}"/>
              </a:ext>
            </a:extLst>
          </p:cNvPr>
          <p:cNvSpPr>
            <a:spLocks noGrp="1" noChangeArrowheads="1"/>
          </p:cNvSpPr>
          <p:nvPr>
            <p:ph type="body" idx="1"/>
          </p:nvPr>
        </p:nvSpPr>
        <p:spPr>
          <a:xfrm>
            <a:off x="5257800" y="1733266"/>
            <a:ext cx="3810000" cy="4997734"/>
          </a:xfrm>
        </p:spPr>
        <p:txBody>
          <a:bodyPr/>
          <a:lstStyle/>
          <a:p>
            <a:pPr marL="0" indent="0" eaLnBrk="1" hangingPunct="1">
              <a:lnSpc>
                <a:spcPct val="90000"/>
              </a:lnSpc>
              <a:spcBef>
                <a:spcPts val="6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en-US" sz="2800" dirty="0">
                <a:solidFill>
                  <a:schemeClr val="bg1"/>
                </a:solidFill>
                <a:latin typeface="Calibri" panose="020F0502020204030204" pitchFamily="34" charset="0"/>
                <a:cs typeface="Calibri" panose="020F0502020204030204" pitchFamily="34" charset="0"/>
              </a:rPr>
              <a:t>“O man, whoever you are and wherever you come from, for I know that you will come – I am Cyrus, son of Cambyses, who founded the Empire of the Persians and was king of the East. Do not grudge me this spot of earth which covers my body."   </a:t>
            </a:r>
            <a:r>
              <a:rPr lang="en-US" altLang="en-US" sz="2800" i="1" dirty="0">
                <a:solidFill>
                  <a:schemeClr val="bg1"/>
                </a:solidFill>
                <a:latin typeface="Calibri" panose="020F0502020204030204" pitchFamily="34" charset="0"/>
                <a:cs typeface="Calibri" panose="020F0502020204030204" pitchFamily="34" charset="0"/>
              </a:rPr>
              <a:t>- Cyrus     </a:t>
            </a:r>
          </a:p>
        </p:txBody>
      </p:sp>
      <p:pic>
        <p:nvPicPr>
          <p:cNvPr id="30724" name="Picture 3">
            <a:extLst>
              <a:ext uri="{FF2B5EF4-FFF2-40B4-BE49-F238E27FC236}">
                <a16:creationId xmlns:a16="http://schemas.microsoft.com/office/drawing/2014/main" id="{6002B999-3085-4E57-A62A-B9DFAE926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46990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D8AF84A3-35B2-47F6-AB31-EC883FD6D27F}"/>
              </a:ext>
            </a:extLst>
          </p:cNvPr>
          <p:cNvSpPr>
            <a:spLocks noGrp="1" noChangeArrowheads="1"/>
          </p:cNvSpPr>
          <p:nvPr>
            <p:ph type="title"/>
          </p:nvPr>
        </p:nvSpPr>
        <p:spPr>
          <a:xfrm>
            <a:off x="5170493" y="301625"/>
            <a:ext cx="3897307" cy="3977072"/>
          </a:xfrm>
        </p:spPr>
        <p:txBody>
          <a:bodyPr/>
          <a:lstStyle/>
          <a:p>
            <a:pPr eaLnBrk="1" hangingPunct="1">
              <a:lnSpc>
                <a:spcPct val="9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5400" b="1" dirty="0">
                <a:solidFill>
                  <a:schemeClr val="bg1"/>
                </a:solidFill>
                <a:effectLst>
                  <a:outerShdw blurRad="38100" dist="38100" dir="2700000" algn="tl">
                    <a:srgbClr val="C0C0C0"/>
                  </a:outerShdw>
                </a:effectLst>
                <a:latin typeface="Berlin Sans FB Demi" panose="020E0802020502020306" pitchFamily="34" charset="0"/>
              </a:rPr>
              <a:t>The Cyrus Cylinder</a:t>
            </a:r>
            <a:r>
              <a:rPr lang="en-US" altLang="en-US" sz="5400" dirty="0">
                <a:solidFill>
                  <a:schemeClr val="bg1"/>
                </a:solidFill>
                <a:latin typeface="Berlin Sans FB Demi" panose="020E0802020502020306" pitchFamily="34" charset="0"/>
              </a:rPr>
              <a:t> </a:t>
            </a:r>
            <a:br>
              <a:rPr lang="en-US" altLang="en-US" sz="3600" dirty="0">
                <a:solidFill>
                  <a:schemeClr val="bg1"/>
                </a:solidFill>
                <a:latin typeface="Berlin Sans FB Demi" panose="020E0802020502020306" pitchFamily="34" charset="0"/>
              </a:rPr>
            </a:br>
            <a:r>
              <a:rPr lang="en-US" altLang="en-US" sz="3200" dirty="0">
                <a:solidFill>
                  <a:schemeClr val="bg1"/>
                </a:solidFill>
                <a:latin typeface="Calibri" panose="020F0502020204030204" pitchFamily="34" charset="0"/>
                <a:cs typeface="Calibri" panose="020F0502020204030204" pitchFamily="34" charset="0"/>
              </a:rPr>
              <a:t>records the program of religious tolerance of King Cyrus             </a:t>
            </a:r>
            <a:r>
              <a:rPr lang="en-US" altLang="en-US" sz="2800" dirty="0">
                <a:solidFill>
                  <a:schemeClr val="bg1"/>
                </a:solidFill>
                <a:latin typeface="Calibri" panose="020F0502020204030204" pitchFamily="34" charset="0"/>
                <a:cs typeface="Calibri" panose="020F0502020204030204" pitchFamily="34" charset="0"/>
              </a:rPr>
              <a:t>(Isa. 44:28; Ezra 1)</a:t>
            </a:r>
            <a:endParaRPr lang="en-US" altLang="en-US" sz="2400" dirty="0">
              <a:solidFill>
                <a:schemeClr val="bg1"/>
              </a:solidFill>
              <a:latin typeface="Calibri" panose="020F0502020204030204" pitchFamily="34" charset="0"/>
              <a:cs typeface="Calibri" panose="020F0502020204030204" pitchFamily="34" charset="0"/>
            </a:endParaRPr>
          </a:p>
        </p:txBody>
      </p:sp>
      <p:sp>
        <p:nvSpPr>
          <p:cNvPr id="32771" name="Rectangle 2">
            <a:extLst>
              <a:ext uri="{FF2B5EF4-FFF2-40B4-BE49-F238E27FC236}">
                <a16:creationId xmlns:a16="http://schemas.microsoft.com/office/drawing/2014/main" id="{B5F86EAD-8AB2-4431-A7CD-9DED01FEEF13}"/>
              </a:ext>
            </a:extLst>
          </p:cNvPr>
          <p:cNvSpPr>
            <a:spLocks noGrp="1" noChangeArrowheads="1"/>
          </p:cNvSpPr>
          <p:nvPr>
            <p:ph type="subTitle" idx="4294967295"/>
          </p:nvPr>
        </p:nvSpPr>
        <p:spPr>
          <a:xfrm>
            <a:off x="152400" y="4278697"/>
            <a:ext cx="8839200" cy="2731703"/>
          </a:xfrm>
        </p:spPr>
        <p:txBody>
          <a:bodyPr/>
          <a:lstStyle/>
          <a:p>
            <a:pPr marL="0" indent="0" algn="ctr" eaLnBrk="1" hangingPunct="1">
              <a:lnSpc>
                <a:spcPct val="80000"/>
              </a:lnSpc>
              <a:spcBef>
                <a:spcPts val="4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000" b="1" dirty="0">
                <a:solidFill>
                  <a:schemeClr val="bg1"/>
                </a:solidFill>
              </a:rPr>
              <a:t>Partial Translation of the Cyrus Cylinder</a:t>
            </a:r>
            <a:br>
              <a:rPr lang="en-US" altLang="en-US" sz="2000" b="1" i="1" dirty="0">
                <a:solidFill>
                  <a:schemeClr val="bg1"/>
                </a:solidFill>
              </a:rPr>
            </a:br>
            <a:r>
              <a:rPr lang="en-US" altLang="en-US" sz="2000" i="1" dirty="0">
                <a:solidFill>
                  <a:schemeClr val="bg1"/>
                </a:solidFill>
              </a:rPr>
              <a:t>"I am Cyrus, king of the world, great king, mighty king, king of Babylon, king of the land of Sumer and Akkad, king of the four quarters, son of Cambyses… The citizens of Babylon ...their dilapidated dwellings I restored. I put an end to their misfortunes... the cities of Ashur and Susa, Agade, </a:t>
            </a:r>
            <a:r>
              <a:rPr lang="en-US" altLang="en-US" sz="2000" i="1" dirty="0" err="1">
                <a:solidFill>
                  <a:schemeClr val="bg1"/>
                </a:solidFill>
              </a:rPr>
              <a:t>Eshnuna</a:t>
            </a:r>
            <a:r>
              <a:rPr lang="en-US" altLang="en-US" sz="2000" i="1" dirty="0">
                <a:solidFill>
                  <a:schemeClr val="bg1"/>
                </a:solidFill>
              </a:rPr>
              <a:t>, the cities of </a:t>
            </a:r>
            <a:r>
              <a:rPr lang="en-US" altLang="en-US" sz="2000" i="1" dirty="0" err="1">
                <a:solidFill>
                  <a:schemeClr val="bg1"/>
                </a:solidFill>
              </a:rPr>
              <a:t>Zamban</a:t>
            </a:r>
            <a:r>
              <a:rPr lang="en-US" altLang="en-US" sz="2000" i="1" dirty="0">
                <a:solidFill>
                  <a:schemeClr val="bg1"/>
                </a:solidFill>
              </a:rPr>
              <a:t>, </a:t>
            </a:r>
            <a:r>
              <a:rPr lang="en-US" altLang="en-US" sz="2000" i="1" dirty="0" err="1">
                <a:solidFill>
                  <a:schemeClr val="bg1"/>
                </a:solidFill>
              </a:rPr>
              <a:t>Meurnu</a:t>
            </a:r>
            <a:r>
              <a:rPr lang="en-US" altLang="en-US" sz="2000" i="1" dirty="0">
                <a:solidFill>
                  <a:schemeClr val="bg1"/>
                </a:solidFill>
              </a:rPr>
              <a:t>, Der, as far as the region of the land of </a:t>
            </a:r>
            <a:r>
              <a:rPr lang="en-US" altLang="en-US" sz="2000" i="1" dirty="0" err="1">
                <a:solidFill>
                  <a:schemeClr val="bg1"/>
                </a:solidFill>
              </a:rPr>
              <a:t>Gutium</a:t>
            </a:r>
            <a:r>
              <a:rPr lang="en-US" altLang="en-US" sz="2000" i="1" dirty="0">
                <a:solidFill>
                  <a:schemeClr val="bg1"/>
                </a:solidFill>
              </a:rPr>
              <a:t>, </a:t>
            </a:r>
            <a:r>
              <a:rPr lang="en-US" altLang="en-US" sz="2000" i="1" dirty="0">
                <a:solidFill>
                  <a:srgbClr val="FFCC00"/>
                </a:solidFill>
              </a:rPr>
              <a:t>the holy cities beyond the Tigris whose sanctuaries had been in ruins over a long period, the gods whose abode is in the midst of them, I returned to the places and housed them in lasting abodes. I gathered together all their inhabitants and restored to them their dwellings..."</a:t>
            </a:r>
          </a:p>
        </p:txBody>
      </p:sp>
      <p:pic>
        <p:nvPicPr>
          <p:cNvPr id="32774" name="Picture 6" descr="https://lh3.googleusercontent.com/Ld5RNjugyYxdyNiYjokHF8r0WFD06KTHxzontmfF5PhqXTkTxzHvDazla6uWsL7e7AqMaEjccxMKHkU36gfgcthLVZS2C-XcO8aG7Arjm4_k1Exmj6kX_ID8IZd4m42CDRmHt4MBtiJ1NpzmmOx0fkTFMQ08D4vOf350_Ko7ut95sr9mMlHz9NMZAotUANeWsGPLmiGf2_Jbo1c6WOk1H_Z7CTR2icUDnDnOhz_l9FFqu8ilCG76Gz3NjOAEhxVF8FtHXjK1YcjOMgNd4KmG61JmXsJcebgANlWwazn48XV4Jd08Ed8dbje31u3vhEq9lBsMHs3bpTvsZp6Xjfer45FuVvCFSG-JA7EHrE6vzN6Ly_5S30qCdbA_6s53bXjx0QxIvl5cIIh_L_-pUIAMrMYABxv8_y2lngSE78GiR1WHp6W1BapuBhO3EIG6A8wtpmcdP0QhvipmdH1PKLHPAR769H_vwLfcskxx9sbCPny6sgHmgtxnexgQb6frQwOJUiqbUcV1Eun9GRec8zLdyJefuH3diGJWgtDEUq-B7uhtMURcJkWe-uv9JZdbOAeHlfgMk6DjzkH9l5MEbLa-CMXapfSsYiONSwwediN-=w842-h631-no">
            <a:extLst>
              <a:ext uri="{FF2B5EF4-FFF2-40B4-BE49-F238E27FC236}">
                <a16:creationId xmlns:a16="http://schemas.microsoft.com/office/drawing/2014/main" id="{7B691061-5E03-4535-8B3B-F4130A7B0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90" y="301624"/>
            <a:ext cx="5005803" cy="38512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A57E-99A9-4B10-BD63-C7B5D1A6FACD}"/>
              </a:ext>
            </a:extLst>
          </p:cNvPr>
          <p:cNvSpPr>
            <a:spLocks noGrp="1"/>
          </p:cNvSpPr>
          <p:nvPr>
            <p:ph type="title"/>
          </p:nvPr>
        </p:nvSpPr>
        <p:spPr>
          <a:xfrm>
            <a:off x="628650" y="241300"/>
            <a:ext cx="7886700" cy="1104899"/>
          </a:xfrm>
        </p:spPr>
        <p:txBody>
          <a:bodyPr>
            <a:normAutofit/>
          </a:bodyPr>
          <a:lstStyle/>
          <a:p>
            <a:pPr algn="ctr"/>
            <a:r>
              <a:rPr lang="en-US" altLang="en-US" sz="3600" b="1" dirty="0">
                <a:solidFill>
                  <a:schemeClr val="bg1"/>
                </a:solidFill>
                <a:latin typeface="Berlin Sans FB Demi" panose="020E0802020502020306" pitchFamily="34" charset="0"/>
              </a:rPr>
              <a:t>Proof that the Bible Came from God</a:t>
            </a:r>
            <a:br>
              <a:rPr lang="en-US" altLang="en-US" sz="3600" b="1" dirty="0">
                <a:solidFill>
                  <a:schemeClr val="bg1"/>
                </a:solidFill>
                <a:latin typeface="Berlin Sans FB Demi" panose="020E0802020502020306" pitchFamily="34" charset="0"/>
              </a:rPr>
            </a:br>
            <a:r>
              <a:rPr lang="en-US" altLang="en-US" sz="3600" b="1" dirty="0">
                <a:solidFill>
                  <a:srgbClr val="FFC000"/>
                </a:solidFill>
                <a:latin typeface="Calibri" panose="020F0502020204030204" pitchFamily="34" charset="0"/>
                <a:cs typeface="Calibri" panose="020F0502020204030204" pitchFamily="34" charset="0"/>
              </a:rPr>
              <a:t>Prophecies concerning Nations &amp; Kings</a:t>
            </a:r>
            <a:endParaRPr lang="en-US" sz="3600" dirty="0">
              <a:solidFill>
                <a:schemeClr val="bg1"/>
              </a:solidFill>
            </a:endParaRPr>
          </a:p>
        </p:txBody>
      </p:sp>
      <p:sp>
        <p:nvSpPr>
          <p:cNvPr id="3" name="Content Placeholder 2"/>
          <p:cNvSpPr>
            <a:spLocks noGrp="1"/>
          </p:cNvSpPr>
          <p:nvPr>
            <p:ph idx="1"/>
          </p:nvPr>
        </p:nvSpPr>
        <p:spPr>
          <a:xfrm>
            <a:off x="457200" y="1562100"/>
            <a:ext cx="8445500" cy="5143500"/>
          </a:xfrm>
        </p:spPr>
        <p:txBody>
          <a:bodyPr>
            <a:normAutofit fontScale="92500" lnSpcReduction="20000"/>
          </a:bodyPr>
          <a:lstStyle/>
          <a:p>
            <a:pPr marL="0" indent="0">
              <a:buNone/>
            </a:pPr>
            <a:r>
              <a:rPr lang="en-US" sz="4800" b="1" dirty="0">
                <a:solidFill>
                  <a:schemeClr val="accent6">
                    <a:lumMod val="20000"/>
                    <a:lumOff val="80000"/>
                  </a:schemeClr>
                </a:solidFill>
                <a:effectLst>
                  <a:outerShdw blurRad="38100" dist="38100" dir="2700000" algn="tl">
                    <a:srgbClr val="000000">
                      <a:alpha val="43137"/>
                    </a:srgbClr>
                  </a:outerShdw>
                </a:effectLst>
              </a:rPr>
              <a:t>#3 Ezekiel’s Prophecy Against </a:t>
            </a:r>
            <a:r>
              <a:rPr lang="en-US" sz="4800" b="1" dirty="0" err="1">
                <a:solidFill>
                  <a:schemeClr val="accent6">
                    <a:lumMod val="20000"/>
                    <a:lumOff val="80000"/>
                  </a:schemeClr>
                </a:solidFill>
                <a:effectLst>
                  <a:outerShdw blurRad="38100" dist="38100" dir="2700000" algn="tl">
                    <a:srgbClr val="000000">
                      <a:alpha val="43137"/>
                    </a:srgbClr>
                  </a:outerShdw>
                </a:effectLst>
              </a:rPr>
              <a:t>Tyre</a:t>
            </a:r>
            <a:r>
              <a:rPr lang="en-US" sz="4800" b="1" dirty="0">
                <a:solidFill>
                  <a:schemeClr val="accent6">
                    <a:lumMod val="20000"/>
                    <a:lumOff val="80000"/>
                  </a:schemeClr>
                </a:solidFill>
                <a:effectLst>
                  <a:outerShdw blurRad="38100" dist="38100" dir="2700000" algn="tl">
                    <a:srgbClr val="000000">
                      <a:alpha val="43137"/>
                    </a:srgbClr>
                  </a:outerShdw>
                </a:effectLst>
              </a:rPr>
              <a:t> </a:t>
            </a:r>
            <a:r>
              <a:rPr lang="en-US" sz="3900" dirty="0">
                <a:solidFill>
                  <a:schemeClr val="bg1"/>
                </a:solidFill>
                <a:effectLst>
                  <a:outerShdw blurRad="38100" dist="38100" dir="2700000" algn="tl">
                    <a:srgbClr val="000000">
                      <a:alpha val="43137"/>
                    </a:srgbClr>
                  </a:outerShdw>
                </a:effectLst>
              </a:rPr>
              <a:t>(Ezekiel 26)</a:t>
            </a:r>
          </a:p>
          <a:p>
            <a:r>
              <a:rPr lang="en-US" sz="3200" dirty="0" err="1">
                <a:solidFill>
                  <a:schemeClr val="bg1"/>
                </a:solidFill>
                <a:effectLst>
                  <a:outerShdw blurRad="38100" dist="38100" dir="2700000" algn="tl">
                    <a:srgbClr val="000000">
                      <a:alpha val="43137"/>
                    </a:srgbClr>
                  </a:outerShdw>
                </a:effectLst>
              </a:rPr>
              <a:t>Tyre</a:t>
            </a:r>
            <a:r>
              <a:rPr lang="en-US" sz="3200" dirty="0">
                <a:solidFill>
                  <a:schemeClr val="bg1"/>
                </a:solidFill>
                <a:effectLst>
                  <a:outerShdw blurRad="38100" dist="38100" dir="2700000" algn="tl">
                    <a:srgbClr val="000000">
                      <a:alpha val="43137"/>
                    </a:srgbClr>
                  </a:outerShdw>
                </a:effectLst>
              </a:rPr>
              <a:t> is condemned because she gloated over the fall of Jerusalem (26:1-2)</a:t>
            </a:r>
          </a:p>
          <a:p>
            <a:r>
              <a:rPr lang="en-US" sz="3200" dirty="0">
                <a:solidFill>
                  <a:schemeClr val="bg1"/>
                </a:solidFill>
                <a:effectLst>
                  <a:outerShdw blurRad="38100" dist="38100" dir="2700000" algn="tl">
                    <a:srgbClr val="000000">
                      <a:alpha val="43137"/>
                    </a:srgbClr>
                  </a:outerShdw>
                </a:effectLst>
              </a:rPr>
              <a:t>The prophecy includes details of several unlikely occurrences:</a:t>
            </a:r>
          </a:p>
          <a:p>
            <a:pPr marL="512763" lvl="1" indent="-277813"/>
            <a:r>
              <a:rPr lang="en-US" sz="3000" i="1" dirty="0">
                <a:solidFill>
                  <a:srgbClr val="FFCC00"/>
                </a:solidFill>
                <a:effectLst>
                  <a:outerShdw blurRad="38100" dist="38100" dir="2700000" algn="tl">
                    <a:srgbClr val="000000">
                      <a:alpha val="43137"/>
                    </a:srgbClr>
                  </a:outerShdw>
                </a:effectLst>
              </a:rPr>
              <a:t>Many nations come in waves against </a:t>
            </a:r>
            <a:r>
              <a:rPr lang="en-US" sz="3000" i="1" dirty="0" err="1">
                <a:solidFill>
                  <a:srgbClr val="FFCC00"/>
                </a:solidFill>
                <a:effectLst>
                  <a:outerShdw blurRad="38100" dist="38100" dir="2700000" algn="tl">
                    <a:srgbClr val="000000">
                      <a:alpha val="43137"/>
                    </a:srgbClr>
                  </a:outerShdw>
                </a:effectLst>
              </a:rPr>
              <a:t>Tyre</a:t>
            </a:r>
            <a:endParaRPr lang="en-US" sz="3000" i="1" dirty="0">
              <a:solidFill>
                <a:srgbClr val="FFCC00"/>
              </a:solidFill>
              <a:effectLst>
                <a:outerShdw blurRad="38100" dist="38100" dir="2700000" algn="tl">
                  <a:srgbClr val="000000">
                    <a:alpha val="43137"/>
                  </a:srgbClr>
                </a:outerShdw>
              </a:effectLst>
            </a:endParaRPr>
          </a:p>
          <a:p>
            <a:pPr marL="512763" lvl="1" indent="-277813"/>
            <a:r>
              <a:rPr lang="en-US" sz="3000" i="1" dirty="0">
                <a:solidFill>
                  <a:srgbClr val="FFCC00"/>
                </a:solidFill>
                <a:effectLst>
                  <a:outerShdw blurRad="38100" dist="38100" dir="2700000" algn="tl">
                    <a:srgbClr val="000000">
                      <a:alpha val="43137"/>
                    </a:srgbClr>
                  </a:outerShdw>
                </a:effectLst>
              </a:rPr>
              <a:t>It would be made a bare rock</a:t>
            </a:r>
          </a:p>
          <a:p>
            <a:pPr marL="512763" lvl="1" indent="-277813"/>
            <a:r>
              <a:rPr lang="en-US" sz="3000" i="1" dirty="0">
                <a:solidFill>
                  <a:srgbClr val="FFCC00"/>
                </a:solidFill>
                <a:effectLst>
                  <a:outerShdw blurRad="38100" dist="38100" dir="2700000" algn="tl">
                    <a:srgbClr val="000000">
                      <a:alpha val="43137"/>
                    </a:srgbClr>
                  </a:outerShdw>
                </a:effectLst>
              </a:rPr>
              <a:t>It would become a place for spreading nets in the midst of the sea</a:t>
            </a:r>
          </a:p>
          <a:p>
            <a:pPr marL="512763" lvl="1" indent="-277813"/>
            <a:r>
              <a:rPr lang="en-US" sz="3000" i="1" dirty="0">
                <a:solidFill>
                  <a:srgbClr val="FFCC00"/>
                </a:solidFill>
                <a:effectLst>
                  <a:outerShdw blurRad="38100" dist="38100" dir="2700000" algn="tl">
                    <a:srgbClr val="000000">
                      <a:alpha val="43137"/>
                    </a:srgbClr>
                  </a:outerShdw>
                </a:effectLst>
              </a:rPr>
              <a:t>Nebuchadnezzar would destroy the mainland city and villages</a:t>
            </a:r>
          </a:p>
          <a:p>
            <a:pPr marL="512763" lvl="1" indent="-277813"/>
            <a:r>
              <a:rPr lang="en-US" sz="3000" i="1" dirty="0">
                <a:solidFill>
                  <a:srgbClr val="FFCC00"/>
                </a:solidFill>
                <a:effectLst>
                  <a:outerShdw blurRad="38100" dist="38100" dir="2700000" algn="tl">
                    <a:srgbClr val="000000">
                      <a:alpha val="43137"/>
                    </a:srgbClr>
                  </a:outerShdw>
                </a:effectLst>
              </a:rPr>
              <a:t>The city would not be rebuilt</a:t>
            </a:r>
          </a:p>
        </p:txBody>
      </p:sp>
    </p:spTree>
    <p:extLst>
      <p:ext uri="{BB962C8B-B14F-4D97-AF65-F5344CB8AC3E}">
        <p14:creationId xmlns:p14="http://schemas.microsoft.com/office/powerpoint/2010/main" val="342325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D93E-B775-47FF-B3F6-E8BDCA5E1BAA}"/>
              </a:ext>
            </a:extLst>
          </p:cNvPr>
          <p:cNvSpPr>
            <a:spLocks noGrp="1"/>
          </p:cNvSpPr>
          <p:nvPr>
            <p:ph type="title"/>
          </p:nvPr>
        </p:nvSpPr>
        <p:spPr>
          <a:xfrm>
            <a:off x="564582" y="85993"/>
            <a:ext cx="8014836" cy="761030"/>
          </a:xfrm>
        </p:spPr>
        <p:txBody>
          <a:bodyPr vert="horz" lIns="91440" tIns="45720" rIns="91440" bIns="45720" rtlCol="0" anchor="ctr">
            <a:normAutofit/>
          </a:bodyPr>
          <a:lstStyle/>
          <a:p>
            <a:pPr algn="ctr"/>
            <a:r>
              <a:rPr lang="en-US" sz="4200" kern="1200" dirty="0">
                <a:solidFill>
                  <a:srgbClr val="FFCC00"/>
                </a:solidFill>
                <a:latin typeface="Berlin Sans FB Demi" panose="020E0802020502020306" pitchFamily="34" charset="0"/>
              </a:rPr>
              <a:t>A </a:t>
            </a:r>
            <a:r>
              <a:rPr lang="en-US" sz="4200" dirty="0">
                <a:solidFill>
                  <a:srgbClr val="FFCC00"/>
                </a:solidFill>
                <a:latin typeface="Berlin Sans FB Demi" panose="020E0802020502020306" pitchFamily="34" charset="0"/>
              </a:rPr>
              <a:t>Careful Look at </a:t>
            </a:r>
            <a:r>
              <a:rPr lang="en-US" sz="4200" kern="1200" dirty="0">
                <a:solidFill>
                  <a:srgbClr val="FFCC00"/>
                </a:solidFill>
                <a:latin typeface="Berlin Sans FB Demi" panose="020E0802020502020306" pitchFamily="34" charset="0"/>
              </a:rPr>
              <a:t>Ezekiel 26:1-14</a:t>
            </a:r>
          </a:p>
        </p:txBody>
      </p:sp>
      <p:sp>
        <p:nvSpPr>
          <p:cNvPr id="3" name="Content Placeholder 2">
            <a:extLst>
              <a:ext uri="{FF2B5EF4-FFF2-40B4-BE49-F238E27FC236}">
                <a16:creationId xmlns:a16="http://schemas.microsoft.com/office/drawing/2014/main" id="{C3804228-826A-4EA3-88A5-E9C2B0C1D89B}"/>
              </a:ext>
            </a:extLst>
          </p:cNvPr>
          <p:cNvSpPr>
            <a:spLocks noGrp="1"/>
          </p:cNvSpPr>
          <p:nvPr>
            <p:ph idx="1"/>
          </p:nvPr>
        </p:nvSpPr>
        <p:spPr>
          <a:xfrm>
            <a:off x="279400" y="965199"/>
            <a:ext cx="8775699" cy="6051617"/>
          </a:xfrm>
        </p:spPr>
        <p:txBody>
          <a:bodyPr>
            <a:normAutofit fontScale="92500" lnSpcReduction="10000"/>
          </a:bodyPr>
          <a:lstStyle/>
          <a:p>
            <a:pPr marL="0" indent="0">
              <a:buNone/>
            </a:pPr>
            <a:r>
              <a:rPr lang="en-US" sz="3500" b="1" dirty="0">
                <a:solidFill>
                  <a:schemeClr val="accent6">
                    <a:lumMod val="20000"/>
                    <a:lumOff val="80000"/>
                  </a:schemeClr>
                </a:solidFill>
              </a:rPr>
              <a:t>Ezekiel 26:3-5: What many nations will do to </a:t>
            </a:r>
            <a:r>
              <a:rPr lang="en-US" sz="3500" b="1" dirty="0" err="1">
                <a:solidFill>
                  <a:schemeClr val="accent6">
                    <a:lumMod val="20000"/>
                    <a:lumOff val="80000"/>
                  </a:schemeClr>
                </a:solidFill>
              </a:rPr>
              <a:t>Tyre</a:t>
            </a:r>
            <a:r>
              <a:rPr lang="en-US" sz="3500" b="1" dirty="0">
                <a:solidFill>
                  <a:schemeClr val="accent6">
                    <a:lumMod val="20000"/>
                    <a:lumOff val="80000"/>
                  </a:schemeClr>
                </a:solidFill>
              </a:rPr>
              <a:t>.</a:t>
            </a:r>
          </a:p>
          <a:p>
            <a:pPr marL="346075" lvl="1" indent="-230188"/>
            <a:r>
              <a:rPr lang="en-US" sz="2800" i="1" dirty="0">
                <a:solidFill>
                  <a:schemeClr val="bg1"/>
                </a:solidFill>
              </a:rPr>
              <a:t>The Lord will cause </a:t>
            </a:r>
            <a:r>
              <a:rPr lang="en-US" sz="2800" b="1" i="1" dirty="0">
                <a:solidFill>
                  <a:srgbClr val="FFCC00"/>
                </a:solidFill>
                <a:effectLst>
                  <a:outerShdw blurRad="38100" dist="38100" dir="2700000" algn="tl">
                    <a:srgbClr val="000000">
                      <a:alpha val="43137"/>
                    </a:srgbClr>
                  </a:outerShdw>
                </a:effectLst>
              </a:rPr>
              <a:t>many nations </a:t>
            </a:r>
            <a:r>
              <a:rPr lang="en-US" sz="2800" i="1" dirty="0">
                <a:solidFill>
                  <a:schemeClr val="bg1"/>
                </a:solidFill>
              </a:rPr>
              <a:t>to come up against </a:t>
            </a:r>
            <a:r>
              <a:rPr lang="en-US" sz="2800" i="1" dirty="0" err="1">
                <a:solidFill>
                  <a:schemeClr val="bg1"/>
                </a:solidFill>
              </a:rPr>
              <a:t>Tyre</a:t>
            </a:r>
            <a:r>
              <a:rPr lang="en-US" sz="2800" i="1" dirty="0">
                <a:solidFill>
                  <a:schemeClr val="bg1"/>
                </a:solidFill>
              </a:rPr>
              <a:t>.</a:t>
            </a:r>
          </a:p>
          <a:p>
            <a:pPr marL="346075" lvl="1" indent="-230188"/>
            <a:r>
              <a:rPr lang="en-US" sz="2800" b="1" i="1" dirty="0">
                <a:solidFill>
                  <a:srgbClr val="FFCC00"/>
                </a:solidFill>
                <a:effectLst>
                  <a:outerShdw blurRad="38100" dist="38100" dir="2700000" algn="tl">
                    <a:srgbClr val="000000">
                      <a:alpha val="43137"/>
                    </a:srgbClr>
                  </a:outerShdw>
                </a:effectLst>
              </a:rPr>
              <a:t>They</a:t>
            </a:r>
            <a:r>
              <a:rPr lang="en-US" sz="2800" b="1" i="1" dirty="0">
                <a:solidFill>
                  <a:schemeClr val="bg1"/>
                </a:solidFill>
                <a:effectLst>
                  <a:outerShdw blurRad="38100" dist="38100" dir="2700000" algn="tl">
                    <a:srgbClr val="000000">
                      <a:alpha val="43137"/>
                    </a:srgbClr>
                  </a:outerShdw>
                </a:effectLst>
              </a:rPr>
              <a:t> </a:t>
            </a:r>
            <a:r>
              <a:rPr lang="en-US" sz="2800" i="1" dirty="0">
                <a:solidFill>
                  <a:schemeClr val="bg1"/>
                </a:solidFill>
              </a:rPr>
              <a:t>will destroy walls, break down towers, etc.</a:t>
            </a:r>
          </a:p>
          <a:p>
            <a:pPr marL="346075" lvl="1" indent="-230188"/>
            <a:r>
              <a:rPr lang="en-US" sz="2800" i="1" dirty="0" err="1">
                <a:solidFill>
                  <a:schemeClr val="bg1"/>
                </a:solidFill>
              </a:rPr>
              <a:t>Tyre</a:t>
            </a:r>
            <a:r>
              <a:rPr lang="en-US" sz="2800" i="1" dirty="0">
                <a:solidFill>
                  <a:schemeClr val="bg1"/>
                </a:solidFill>
              </a:rPr>
              <a:t> will be a place to spread nets and spoils for the </a:t>
            </a:r>
            <a:r>
              <a:rPr lang="en-US" sz="2800" b="1" i="1" dirty="0">
                <a:solidFill>
                  <a:srgbClr val="FFCC00"/>
                </a:solidFill>
                <a:effectLst>
                  <a:outerShdw blurRad="38100" dist="38100" dir="2700000" algn="tl">
                    <a:srgbClr val="000000">
                      <a:alpha val="43137"/>
                    </a:srgbClr>
                  </a:outerShdw>
                </a:effectLst>
              </a:rPr>
              <a:t>nations.</a:t>
            </a:r>
          </a:p>
          <a:p>
            <a:pPr marL="0" lvl="1" indent="0">
              <a:buNone/>
            </a:pPr>
            <a:r>
              <a:rPr lang="en-US" sz="3500" b="1" dirty="0">
                <a:solidFill>
                  <a:schemeClr val="accent6">
                    <a:lumMod val="20000"/>
                    <a:lumOff val="80000"/>
                  </a:schemeClr>
                </a:solidFill>
              </a:rPr>
              <a:t>Ezekiel 26:6-11: What Nebuchadnezzar will do.</a:t>
            </a:r>
          </a:p>
          <a:p>
            <a:pPr marL="346075" lvl="1" indent="-230188"/>
            <a:r>
              <a:rPr lang="en-US" sz="3000" b="1" i="1" dirty="0">
                <a:solidFill>
                  <a:srgbClr val="FFCC00"/>
                </a:solidFill>
                <a:effectLst>
                  <a:outerShdw blurRad="38100" dist="38100" dir="2700000" algn="tl">
                    <a:srgbClr val="000000">
                      <a:alpha val="43137"/>
                    </a:srgbClr>
                  </a:outerShdw>
                </a:effectLst>
              </a:rPr>
              <a:t>Also</a:t>
            </a:r>
            <a:r>
              <a:rPr lang="en-US" sz="3000" b="1" i="1" dirty="0">
                <a:solidFill>
                  <a:schemeClr val="bg1"/>
                </a:solidFill>
              </a:rPr>
              <a:t> </a:t>
            </a:r>
            <a:r>
              <a:rPr lang="en-US" sz="3000" i="1" dirty="0">
                <a:solidFill>
                  <a:schemeClr val="bg1"/>
                </a:solidFill>
              </a:rPr>
              <a:t>daughter villages will be destroyed.</a:t>
            </a:r>
          </a:p>
          <a:p>
            <a:pPr marL="346075" lvl="1" indent="-230188"/>
            <a:r>
              <a:rPr lang="en-US" sz="3000" b="1" i="1" dirty="0">
                <a:solidFill>
                  <a:srgbClr val="FFCC00"/>
                </a:solidFill>
                <a:effectLst>
                  <a:outerShdw blurRad="38100" dist="38100" dir="2700000" algn="tl">
                    <a:srgbClr val="000000">
                      <a:alpha val="43137"/>
                    </a:srgbClr>
                  </a:outerShdw>
                </a:effectLst>
              </a:rPr>
              <a:t>FOR </a:t>
            </a:r>
            <a:r>
              <a:rPr lang="en-US" sz="3000" b="1" i="1" dirty="0">
                <a:solidFill>
                  <a:srgbClr val="FFCC00"/>
                </a:solidFill>
              </a:rPr>
              <a:t>the Lord </a:t>
            </a:r>
            <a:r>
              <a:rPr lang="en-US" sz="3000" i="1" dirty="0">
                <a:solidFill>
                  <a:schemeClr val="bg1"/>
                </a:solidFill>
              </a:rPr>
              <a:t>will bring </a:t>
            </a:r>
            <a:r>
              <a:rPr lang="en-US" sz="3000" b="1" i="1" dirty="0" err="1">
                <a:solidFill>
                  <a:srgbClr val="FFCC00"/>
                </a:solidFill>
                <a:effectLst>
                  <a:outerShdw blurRad="38100" dist="38100" dir="2700000" algn="tl">
                    <a:srgbClr val="000000">
                      <a:alpha val="43137"/>
                    </a:srgbClr>
                  </a:outerShdw>
                </a:effectLst>
              </a:rPr>
              <a:t>Nebuchandnezzar</a:t>
            </a:r>
            <a:r>
              <a:rPr lang="en-US" sz="3000" b="1" i="1" dirty="0">
                <a:solidFill>
                  <a:srgbClr val="FFCC00"/>
                </a:solidFill>
                <a:effectLst>
                  <a:outerShdw blurRad="38100" dist="38100" dir="2700000" algn="tl">
                    <a:srgbClr val="000000">
                      <a:alpha val="43137"/>
                    </a:srgbClr>
                  </a:outerShdw>
                </a:effectLst>
              </a:rPr>
              <a:t>.</a:t>
            </a:r>
          </a:p>
          <a:p>
            <a:pPr marL="346075" lvl="1" indent="-230188"/>
            <a:r>
              <a:rPr lang="en-US" sz="3000" b="1" i="1" dirty="0">
                <a:solidFill>
                  <a:srgbClr val="FFCC00"/>
                </a:solidFill>
                <a:effectLst>
                  <a:outerShdw blurRad="38100" dist="38100" dir="2700000" algn="tl">
                    <a:srgbClr val="000000">
                      <a:alpha val="43137"/>
                    </a:srgbClr>
                  </a:outerShdw>
                </a:effectLst>
              </a:rPr>
              <a:t>He </a:t>
            </a:r>
            <a:r>
              <a:rPr lang="en-US" sz="3000" i="1" dirty="0">
                <a:solidFill>
                  <a:schemeClr val="bg1"/>
                </a:solidFill>
              </a:rPr>
              <a:t>will ravage settlements and destroy defenses.</a:t>
            </a:r>
          </a:p>
          <a:p>
            <a:pPr marL="346075" lvl="1" indent="-230188"/>
            <a:r>
              <a:rPr lang="en-US" sz="3000" b="1" i="1" dirty="0">
                <a:solidFill>
                  <a:srgbClr val="FFCC00"/>
                </a:solidFill>
                <a:effectLst>
                  <a:outerShdw blurRad="38100" dist="38100" dir="2700000" algn="tl">
                    <a:srgbClr val="000000">
                      <a:alpha val="43137"/>
                    </a:srgbClr>
                  </a:outerShdw>
                </a:effectLst>
              </a:rPr>
              <a:t>He </a:t>
            </a:r>
            <a:r>
              <a:rPr lang="en-US" sz="3000" i="1" dirty="0">
                <a:solidFill>
                  <a:schemeClr val="bg1"/>
                </a:solidFill>
              </a:rPr>
              <a:t>will slay your people.</a:t>
            </a:r>
          </a:p>
          <a:p>
            <a:pPr marL="346075" indent="-230188">
              <a:buNone/>
            </a:pPr>
            <a:r>
              <a:rPr lang="en-US" sz="3500" b="1" dirty="0">
                <a:solidFill>
                  <a:schemeClr val="accent6">
                    <a:lumMod val="20000"/>
                    <a:lumOff val="80000"/>
                  </a:schemeClr>
                </a:solidFill>
                <a:effectLst>
                  <a:outerShdw blurRad="38100" dist="38100" dir="2700000" algn="tl">
                    <a:srgbClr val="000000">
                      <a:alpha val="43137"/>
                    </a:srgbClr>
                  </a:outerShdw>
                </a:effectLst>
              </a:rPr>
              <a:t>Ezekiel 26:12-14: What </a:t>
            </a:r>
            <a:r>
              <a:rPr lang="en-US" sz="3500" b="1" i="1" dirty="0">
                <a:solidFill>
                  <a:schemeClr val="accent6">
                    <a:lumMod val="20000"/>
                    <a:lumOff val="80000"/>
                  </a:schemeClr>
                </a:solidFill>
                <a:effectLst>
                  <a:outerShdw blurRad="38100" dist="38100" dir="2700000" algn="tl">
                    <a:srgbClr val="000000">
                      <a:alpha val="43137"/>
                    </a:srgbClr>
                  </a:outerShdw>
                </a:effectLst>
              </a:rPr>
              <a:t>they</a:t>
            </a:r>
            <a:r>
              <a:rPr lang="en-US" sz="3500" b="1" dirty="0">
                <a:solidFill>
                  <a:schemeClr val="accent6">
                    <a:lumMod val="20000"/>
                    <a:lumOff val="80000"/>
                  </a:schemeClr>
                </a:solidFill>
                <a:effectLst>
                  <a:outerShdw blurRad="38100" dist="38100" dir="2700000" algn="tl">
                    <a:srgbClr val="000000">
                      <a:alpha val="43137"/>
                    </a:srgbClr>
                  </a:outerShdw>
                </a:effectLst>
              </a:rPr>
              <a:t> and </a:t>
            </a:r>
            <a:r>
              <a:rPr lang="en-US" sz="3500" b="1" i="1" dirty="0">
                <a:solidFill>
                  <a:schemeClr val="accent6">
                    <a:lumMod val="20000"/>
                    <a:lumOff val="80000"/>
                  </a:schemeClr>
                </a:solidFill>
                <a:effectLst>
                  <a:outerShdw blurRad="38100" dist="38100" dir="2700000" algn="tl">
                    <a:srgbClr val="000000">
                      <a:alpha val="43137"/>
                    </a:srgbClr>
                  </a:outerShdw>
                </a:effectLst>
              </a:rPr>
              <a:t>the Lord </a:t>
            </a:r>
            <a:r>
              <a:rPr lang="en-US" sz="3500" b="1" dirty="0">
                <a:solidFill>
                  <a:schemeClr val="accent6">
                    <a:lumMod val="20000"/>
                    <a:lumOff val="80000"/>
                  </a:schemeClr>
                </a:solidFill>
                <a:effectLst>
                  <a:outerShdw blurRad="38100" dist="38100" dir="2700000" algn="tl">
                    <a:srgbClr val="000000">
                      <a:alpha val="43137"/>
                    </a:srgbClr>
                  </a:outerShdw>
                </a:effectLst>
              </a:rPr>
              <a:t>will do.</a:t>
            </a:r>
          </a:p>
          <a:p>
            <a:pPr marL="346075" lvl="1" indent="-230188"/>
            <a:r>
              <a:rPr lang="en-US" sz="3000" b="1" dirty="0">
                <a:solidFill>
                  <a:srgbClr val="FFCC00"/>
                </a:solidFill>
                <a:effectLst>
                  <a:outerShdw blurRad="38100" dist="38100" dir="2700000" algn="tl">
                    <a:srgbClr val="000000">
                      <a:alpha val="43137"/>
                    </a:srgbClr>
                  </a:outerShdw>
                </a:effectLst>
              </a:rPr>
              <a:t>They </a:t>
            </a:r>
            <a:r>
              <a:rPr lang="en-US" sz="3000" dirty="0">
                <a:solidFill>
                  <a:schemeClr val="bg1"/>
                </a:solidFill>
              </a:rPr>
              <a:t>will plunder and loot and put timber, stones, and soil in the midst of the water.</a:t>
            </a:r>
          </a:p>
          <a:p>
            <a:pPr marL="346075" lvl="1" indent="-230188"/>
            <a:r>
              <a:rPr lang="en-US" sz="3000" b="1" dirty="0">
                <a:solidFill>
                  <a:srgbClr val="FFCC00"/>
                </a:solidFill>
                <a:effectLst>
                  <a:outerShdw blurRad="38100" dist="38100" dir="2700000" algn="tl">
                    <a:srgbClr val="000000">
                      <a:alpha val="43137"/>
                    </a:srgbClr>
                  </a:outerShdw>
                </a:effectLst>
              </a:rPr>
              <a:t>The Lord </a:t>
            </a:r>
            <a:r>
              <a:rPr lang="en-US" sz="3000" dirty="0">
                <a:solidFill>
                  <a:schemeClr val="bg1"/>
                </a:solidFill>
              </a:rPr>
              <a:t>will put an end to music and songs, make </a:t>
            </a:r>
            <a:r>
              <a:rPr lang="en-US" sz="3000" dirty="0" err="1">
                <a:solidFill>
                  <a:schemeClr val="bg1"/>
                </a:solidFill>
              </a:rPr>
              <a:t>Tyre</a:t>
            </a:r>
            <a:r>
              <a:rPr lang="en-US" sz="3000" dirty="0">
                <a:solidFill>
                  <a:schemeClr val="bg1"/>
                </a:solidFill>
              </a:rPr>
              <a:t> a bare rock, a place for spreading nets, never to be rebuilt.</a:t>
            </a: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267091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5B3B-380D-482B-99E7-07C5FB93574E}"/>
              </a:ext>
            </a:extLst>
          </p:cNvPr>
          <p:cNvSpPr>
            <a:spLocks noGrp="1"/>
          </p:cNvSpPr>
          <p:nvPr>
            <p:ph type="title"/>
          </p:nvPr>
        </p:nvSpPr>
        <p:spPr>
          <a:xfrm>
            <a:off x="342900" y="152401"/>
            <a:ext cx="8595826" cy="1325563"/>
          </a:xfrm>
        </p:spPr>
        <p:txBody>
          <a:bodyPr>
            <a:normAutofit fontScale="90000"/>
          </a:bodyPr>
          <a:lstStyle/>
          <a:p>
            <a:r>
              <a:rPr lang="en-US" altLang="en-US" b="1" dirty="0">
                <a:solidFill>
                  <a:schemeClr val="bg1"/>
                </a:solidFill>
                <a:latin typeface="Berlin Sans FB Demi" panose="020E0802020502020306" pitchFamily="34" charset="0"/>
              </a:rPr>
              <a:t>Proof that the Bible Came from God</a:t>
            </a:r>
            <a:br>
              <a:rPr lang="en-US" altLang="en-US" b="1" dirty="0">
                <a:solidFill>
                  <a:schemeClr val="bg1"/>
                </a:solidFill>
                <a:latin typeface="Berlin Sans FB Demi" panose="020E0802020502020306" pitchFamily="34" charset="0"/>
              </a:rPr>
            </a:br>
            <a:r>
              <a:rPr lang="en-US" altLang="en-US" b="1" dirty="0">
                <a:solidFill>
                  <a:srgbClr val="FFC000"/>
                </a:solidFill>
                <a:latin typeface="Calibri" panose="020F0502020204030204" pitchFamily="34" charset="0"/>
                <a:cs typeface="Calibri" panose="020F0502020204030204" pitchFamily="34" charset="0"/>
              </a:rPr>
              <a:t>Prophecies concerning Nations &amp; Kings</a:t>
            </a:r>
            <a:endParaRPr lang="en-US" dirty="0"/>
          </a:p>
        </p:txBody>
      </p:sp>
      <p:sp>
        <p:nvSpPr>
          <p:cNvPr id="3" name="Content Placeholder 2"/>
          <p:cNvSpPr>
            <a:spLocks noGrp="1"/>
          </p:cNvSpPr>
          <p:nvPr>
            <p:ph idx="1"/>
          </p:nvPr>
        </p:nvSpPr>
        <p:spPr>
          <a:xfrm>
            <a:off x="342900" y="1477964"/>
            <a:ext cx="8458200" cy="5227635"/>
          </a:xfrm>
        </p:spPr>
        <p:txBody>
          <a:bodyPr>
            <a:normAutofit fontScale="92500"/>
          </a:bodyPr>
          <a:lstStyle/>
          <a:p>
            <a:pPr marL="0" indent="0" algn="ctr">
              <a:buNone/>
            </a:pPr>
            <a:r>
              <a:rPr lang="en-US" sz="4000" b="1" dirty="0">
                <a:solidFill>
                  <a:schemeClr val="accent6">
                    <a:lumMod val="20000"/>
                    <a:lumOff val="80000"/>
                  </a:schemeClr>
                </a:solidFill>
              </a:rPr>
              <a:t>The Prophecy Against </a:t>
            </a:r>
            <a:r>
              <a:rPr lang="en-US" sz="4000" b="1" dirty="0" err="1">
                <a:solidFill>
                  <a:schemeClr val="accent6">
                    <a:lumMod val="20000"/>
                    <a:lumOff val="80000"/>
                  </a:schemeClr>
                </a:solidFill>
              </a:rPr>
              <a:t>Tyre</a:t>
            </a:r>
            <a:r>
              <a:rPr lang="en-US" sz="4000" b="1" dirty="0">
                <a:solidFill>
                  <a:schemeClr val="accent6">
                    <a:lumMod val="20000"/>
                    <a:lumOff val="80000"/>
                  </a:schemeClr>
                </a:solidFill>
              </a:rPr>
              <a:t> </a:t>
            </a:r>
          </a:p>
          <a:p>
            <a:pPr marL="0" indent="0">
              <a:buNone/>
            </a:pPr>
            <a:r>
              <a:rPr lang="en-US" sz="3600" dirty="0">
                <a:solidFill>
                  <a:schemeClr val="bg1"/>
                </a:solidFill>
              </a:rPr>
              <a:t>The actions of Nebuchadnezzar’s army are detailed in Ezekiel 26:7-11</a:t>
            </a:r>
          </a:p>
          <a:p>
            <a:pPr marL="406400" lvl="1" indent="-292100">
              <a:tabLst>
                <a:tab pos="406400" algn="l"/>
              </a:tabLst>
            </a:pPr>
            <a:r>
              <a:rPr lang="en-US" sz="3200" i="1" dirty="0">
                <a:solidFill>
                  <a:srgbClr val="FFCC00"/>
                </a:solidFill>
              </a:rPr>
              <a:t>Years later, Ezekiel was informed that  Nebuchadnezzar’s army did not completely destroy </a:t>
            </a:r>
            <a:r>
              <a:rPr lang="en-US" sz="3200" i="1" dirty="0" err="1">
                <a:solidFill>
                  <a:srgbClr val="FFCC00"/>
                </a:solidFill>
              </a:rPr>
              <a:t>Tyre</a:t>
            </a:r>
            <a:r>
              <a:rPr lang="en-US" sz="3200" i="1" dirty="0">
                <a:solidFill>
                  <a:srgbClr val="FFCC00"/>
                </a:solidFill>
              </a:rPr>
              <a:t>, but his efforts against </a:t>
            </a:r>
            <a:r>
              <a:rPr lang="en-US" sz="3200" i="1" dirty="0" err="1">
                <a:solidFill>
                  <a:srgbClr val="FFCC00"/>
                </a:solidFill>
              </a:rPr>
              <a:t>Tyre</a:t>
            </a:r>
            <a:r>
              <a:rPr lang="en-US" sz="3200" i="1" dirty="0">
                <a:solidFill>
                  <a:srgbClr val="FFCC00"/>
                </a:solidFill>
              </a:rPr>
              <a:t> were the Lord’s work and would be rewarded (29:18-20).</a:t>
            </a:r>
          </a:p>
          <a:p>
            <a:pPr marL="406400" lvl="1" indent="-292100">
              <a:tabLst>
                <a:tab pos="406400" algn="l"/>
              </a:tabLst>
            </a:pPr>
            <a:r>
              <a:rPr lang="en-US" sz="3200" i="1" dirty="0">
                <a:solidFill>
                  <a:srgbClr val="FFCC00"/>
                </a:solidFill>
              </a:rPr>
              <a:t>Josephus, quoting “the records of the Phoenicians,” says that Nebuchadnezzar “besieged </a:t>
            </a:r>
            <a:r>
              <a:rPr lang="en-US" sz="3200" i="1" dirty="0" err="1">
                <a:solidFill>
                  <a:srgbClr val="FFCC00"/>
                </a:solidFill>
              </a:rPr>
              <a:t>Tyre</a:t>
            </a:r>
            <a:r>
              <a:rPr lang="en-US" sz="3200" i="1" dirty="0">
                <a:solidFill>
                  <a:srgbClr val="FFCC00"/>
                </a:solidFill>
              </a:rPr>
              <a:t> for thirteen years in the days of </a:t>
            </a:r>
            <a:r>
              <a:rPr lang="en-US" sz="3200" i="1" dirty="0" err="1">
                <a:solidFill>
                  <a:srgbClr val="FFCC00"/>
                </a:solidFill>
              </a:rPr>
              <a:t>Ithobal</a:t>
            </a:r>
            <a:r>
              <a:rPr lang="en-US" sz="3200" i="1" dirty="0">
                <a:solidFill>
                  <a:srgbClr val="FFCC00"/>
                </a:solidFill>
              </a:rPr>
              <a:t>, their king” (Against </a:t>
            </a:r>
            <a:r>
              <a:rPr lang="en-US" sz="3200" i="1" dirty="0" err="1">
                <a:solidFill>
                  <a:srgbClr val="FFCC00"/>
                </a:solidFill>
              </a:rPr>
              <a:t>Apion</a:t>
            </a:r>
            <a:r>
              <a:rPr lang="en-US" sz="3200" i="1" dirty="0">
                <a:solidFill>
                  <a:srgbClr val="FFCC00"/>
                </a:solidFill>
              </a:rPr>
              <a:t>, 1.21). </a:t>
            </a:r>
          </a:p>
        </p:txBody>
      </p:sp>
    </p:spTree>
    <p:extLst>
      <p:ext uri="{BB962C8B-B14F-4D97-AF65-F5344CB8AC3E}">
        <p14:creationId xmlns:p14="http://schemas.microsoft.com/office/powerpoint/2010/main" val="210474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israel-judah_map">
            <a:extLst>
              <a:ext uri="{FF2B5EF4-FFF2-40B4-BE49-F238E27FC236}">
                <a16:creationId xmlns:a16="http://schemas.microsoft.com/office/drawing/2014/main" id="{7682619A-4C34-4895-B05E-F6D45CE9B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536" y="-427785"/>
            <a:ext cx="6639110" cy="9381385"/>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a:extLst>
              <a:ext uri="{FF2B5EF4-FFF2-40B4-BE49-F238E27FC236}">
                <a16:creationId xmlns:a16="http://schemas.microsoft.com/office/drawing/2014/main" id="{0C27BC51-2667-49BB-B447-8F4B802396EA}"/>
              </a:ext>
            </a:extLst>
          </p:cNvPr>
          <p:cNvSpPr>
            <a:spLocks noGrp="1" noChangeArrowheads="1"/>
          </p:cNvSpPr>
          <p:nvPr>
            <p:ph idx="1"/>
          </p:nvPr>
        </p:nvSpPr>
        <p:spPr>
          <a:xfrm>
            <a:off x="5030804" y="861218"/>
            <a:ext cx="3438659" cy="5135563"/>
          </a:xfrm>
        </p:spPr>
        <p:txBody>
          <a:bodyPr>
            <a:normAutofit/>
          </a:bodyPr>
          <a:lstStyle/>
          <a:p>
            <a:pPr marL="0" indent="0">
              <a:buNone/>
            </a:pPr>
            <a:r>
              <a:rPr lang="en-US" altLang="en-US" sz="3200" dirty="0"/>
              <a:t>The prophecy against </a:t>
            </a:r>
            <a:r>
              <a:rPr lang="en-US" altLang="en-US" sz="3200" dirty="0" err="1"/>
              <a:t>Tyre</a:t>
            </a:r>
            <a:r>
              <a:rPr lang="en-US" altLang="en-US" sz="3200" dirty="0"/>
              <a:t> found in Ezekiel 26:3-5 and 11-14 was fulfilled in detail by Alexander the Great during his campaign through Palestine in 332 BC </a:t>
            </a:r>
          </a:p>
        </p:txBody>
      </p:sp>
    </p:spTree>
    <p:extLst>
      <p:ext uri="{BB962C8B-B14F-4D97-AF65-F5344CB8AC3E}">
        <p14:creationId xmlns:p14="http://schemas.microsoft.com/office/powerpoint/2010/main" val="278791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EE081C-CB31-4B94-A4CC-EC4EC20F1EF9}"/>
              </a:ext>
            </a:extLst>
          </p:cNvPr>
          <p:cNvSpPr>
            <a:spLocks noGrp="1"/>
          </p:cNvSpPr>
          <p:nvPr>
            <p:ph type="title"/>
          </p:nvPr>
        </p:nvSpPr>
        <p:spPr>
          <a:xfrm>
            <a:off x="240631" y="298383"/>
            <a:ext cx="2926081" cy="2223436"/>
          </a:xfrm>
          <a:noFill/>
          <a:ln w="19050">
            <a:solidFill>
              <a:schemeClr val="tx1"/>
            </a:solidFill>
          </a:ln>
        </p:spPr>
        <p:txBody>
          <a:bodyPr wrap="square" anchor="ctr">
            <a:normAutofit fontScale="90000"/>
          </a:bodyPr>
          <a:lstStyle/>
          <a:p>
            <a:pPr algn="ctr"/>
            <a:r>
              <a:rPr lang="en-US" dirty="0">
                <a:latin typeface="Berlin Sans FB Demi" panose="020E0802020502020306" pitchFamily="34" charset="0"/>
              </a:rPr>
              <a:t>Map of </a:t>
            </a:r>
            <a:r>
              <a:rPr lang="en-US" dirty="0" err="1">
                <a:latin typeface="Berlin Sans FB Demi" panose="020E0802020502020306" pitchFamily="34" charset="0"/>
              </a:rPr>
              <a:t>Tyre</a:t>
            </a:r>
            <a:r>
              <a:rPr lang="en-US" dirty="0">
                <a:latin typeface="Berlin Sans FB Demi" panose="020E0802020502020306" pitchFamily="34" charset="0"/>
              </a:rPr>
              <a:t> before 332 B.C. </a:t>
            </a:r>
          </a:p>
        </p:txBody>
      </p:sp>
      <p:sp>
        <p:nvSpPr>
          <p:cNvPr id="3" name="Content Placeholder 2">
            <a:extLst>
              <a:ext uri="{FF2B5EF4-FFF2-40B4-BE49-F238E27FC236}">
                <a16:creationId xmlns:a16="http://schemas.microsoft.com/office/drawing/2014/main" id="{CB8B801A-37E2-4ADA-A8B9-61AFB4848274}"/>
              </a:ext>
            </a:extLst>
          </p:cNvPr>
          <p:cNvSpPr>
            <a:spLocks noGrp="1"/>
          </p:cNvSpPr>
          <p:nvPr>
            <p:ph idx="1"/>
          </p:nvPr>
        </p:nvSpPr>
        <p:spPr>
          <a:xfrm>
            <a:off x="240631" y="2638043"/>
            <a:ext cx="2926080" cy="3921574"/>
          </a:xfrm>
        </p:spPr>
        <p:txBody>
          <a:bodyPr>
            <a:normAutofit lnSpcReduction="10000"/>
          </a:bodyPr>
          <a:lstStyle/>
          <a:p>
            <a:pPr marL="0" indent="0">
              <a:buNone/>
            </a:pPr>
            <a:r>
              <a:rPr lang="en-US" dirty="0"/>
              <a:t>Prior to Alexander the Great’s construction of the causeway, </a:t>
            </a:r>
            <a:r>
              <a:rPr lang="en-US" dirty="0" err="1"/>
              <a:t>Tyre</a:t>
            </a:r>
            <a:r>
              <a:rPr lang="en-US" dirty="0"/>
              <a:t> was an island 1/3 mile (600 m) offshore.  The mainland city stretched several miles to the south.</a:t>
            </a:r>
          </a:p>
        </p:txBody>
      </p:sp>
      <p:pic>
        <p:nvPicPr>
          <p:cNvPr id="3074" name="Picture 2" descr="image641">
            <a:extLst>
              <a:ext uri="{FF2B5EF4-FFF2-40B4-BE49-F238E27FC236}">
                <a16:creationId xmlns:a16="http://schemas.microsoft.com/office/drawing/2014/main" id="{FC4188B2-7C04-45DC-8807-8350F2C6F1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44908" y="59909"/>
            <a:ext cx="5446692" cy="679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7797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B4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map_tyre">
            <a:extLst>
              <a:ext uri="{FF2B5EF4-FFF2-40B4-BE49-F238E27FC236}">
                <a16:creationId xmlns:a16="http://schemas.microsoft.com/office/drawing/2014/main" id="{6CA850CE-FAD8-4361-A5BC-D0628035D2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39" r="2" b="18647"/>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9AE02A-ABBC-49F4-BBD1-03144EEF24BB}"/>
              </a:ext>
            </a:extLst>
          </p:cNvPr>
          <p:cNvSpPr>
            <a:spLocks noGrp="1"/>
          </p:cNvSpPr>
          <p:nvPr>
            <p:ph idx="1"/>
          </p:nvPr>
        </p:nvSpPr>
        <p:spPr>
          <a:xfrm>
            <a:off x="5561168" y="320403"/>
            <a:ext cx="3431355" cy="6214535"/>
          </a:xfrm>
          <a:solidFill>
            <a:schemeClr val="tx2">
              <a:lumMod val="75000"/>
            </a:schemeClr>
          </a:solidFill>
        </p:spPr>
        <p:txBody>
          <a:bodyPr anchor="ctr">
            <a:normAutofit fontScale="92500" lnSpcReduction="20000"/>
          </a:bodyPr>
          <a:lstStyle/>
          <a:p>
            <a:pPr marL="0" indent="0" algn="ctr">
              <a:lnSpc>
                <a:spcPct val="95000"/>
              </a:lnSpc>
              <a:spcBef>
                <a:spcPts val="600"/>
              </a:spcBef>
              <a:buNone/>
            </a:pPr>
            <a:r>
              <a:rPr lang="en-US" sz="2000" dirty="0">
                <a:solidFill>
                  <a:srgbClr val="FFFFFF"/>
                </a:solidFill>
              </a:rPr>
              <a:t>Alexander wished to make a personal sacrifice in the temple of Heracles (Hercules) on the island city of </a:t>
            </a:r>
            <a:r>
              <a:rPr lang="en-US" sz="2000" dirty="0" err="1">
                <a:solidFill>
                  <a:srgbClr val="FFFFFF"/>
                </a:solidFill>
              </a:rPr>
              <a:t>Tyre</a:t>
            </a:r>
            <a:r>
              <a:rPr lang="en-US" sz="2000" dirty="0">
                <a:solidFill>
                  <a:srgbClr val="FFFFFF"/>
                </a:solidFill>
              </a:rPr>
              <a:t>. The Tyrians refused his request. Upon receiving their refusal, Alexander immediately set to work on a plan to conquer the city. He determined to build a land bridge or causeway (“mole”) from the mainland city of </a:t>
            </a:r>
            <a:r>
              <a:rPr lang="en-US" sz="2000" dirty="0" err="1">
                <a:solidFill>
                  <a:srgbClr val="FFFFFF"/>
                </a:solidFill>
              </a:rPr>
              <a:t>Tyre</a:t>
            </a:r>
            <a:r>
              <a:rPr lang="en-US" sz="2000" dirty="0">
                <a:solidFill>
                  <a:srgbClr val="FFFFFF"/>
                </a:solidFill>
              </a:rPr>
              <a:t> to the island city. Siculus stated: “Immediately he demolished what was called Old </a:t>
            </a:r>
            <a:r>
              <a:rPr lang="en-US" sz="2000" dirty="0" err="1">
                <a:solidFill>
                  <a:srgbClr val="FFFFFF"/>
                </a:solidFill>
              </a:rPr>
              <a:t>Tyre</a:t>
            </a:r>
            <a:r>
              <a:rPr lang="en-US" sz="2000" dirty="0">
                <a:solidFill>
                  <a:srgbClr val="FFFFFF"/>
                </a:solidFill>
              </a:rPr>
              <a:t> and set many tens of thousands of men to work carrying stones to construct a mole” (17.40).  Even though this action was unprecedented militarily, it was exactly what one might expect from the description of the destruction of </a:t>
            </a:r>
            <a:r>
              <a:rPr lang="en-US" sz="2000" dirty="0" err="1">
                <a:solidFill>
                  <a:srgbClr val="FFFFFF"/>
                </a:solidFill>
              </a:rPr>
              <a:t>Tyre</a:t>
            </a:r>
            <a:r>
              <a:rPr lang="en-US" sz="2000" dirty="0">
                <a:solidFill>
                  <a:srgbClr val="FFFFFF"/>
                </a:solidFill>
              </a:rPr>
              <a:t> given by Ezekiel hundreds of years before. The mainland city was demolished and all her stones, timber, and soil were thrown into the midst of the sea</a:t>
            </a:r>
            <a:r>
              <a:rPr lang="en-US" sz="1800" dirty="0">
                <a:solidFill>
                  <a:srgbClr val="FFFFFF"/>
                </a:solidFill>
              </a:rPr>
              <a:t>. </a:t>
            </a:r>
            <a:r>
              <a:rPr lang="en-US" sz="900" dirty="0">
                <a:solidFill>
                  <a:srgbClr val="FFFFFF"/>
                </a:solidFill>
              </a:rPr>
              <a:t>(Kyle Butt, AplogeticsPress.org., </a:t>
            </a:r>
            <a:r>
              <a:rPr lang="en-US" sz="900" i="1" dirty="0" err="1">
                <a:solidFill>
                  <a:srgbClr val="FFFFFF"/>
                </a:solidFill>
              </a:rPr>
              <a:t>Tyre</a:t>
            </a:r>
            <a:r>
              <a:rPr lang="en-US" sz="900" i="1" dirty="0">
                <a:solidFill>
                  <a:srgbClr val="FFFFFF"/>
                </a:solidFill>
              </a:rPr>
              <a:t> in Prophecy, </a:t>
            </a:r>
            <a:r>
              <a:rPr lang="en-US" sz="900" dirty="0">
                <a:solidFill>
                  <a:srgbClr val="FFFFFF"/>
                </a:solidFill>
              </a:rPr>
              <a:t>2006)</a:t>
            </a:r>
            <a:endParaRPr lang="en-US" sz="1400" dirty="0">
              <a:solidFill>
                <a:srgbClr val="FFFFFF"/>
              </a:solidFill>
            </a:endParaRPr>
          </a:p>
        </p:txBody>
      </p:sp>
      <p:sp>
        <p:nvSpPr>
          <p:cNvPr id="2" name="Rectangle 1">
            <a:extLst>
              <a:ext uri="{FF2B5EF4-FFF2-40B4-BE49-F238E27FC236}">
                <a16:creationId xmlns:a16="http://schemas.microsoft.com/office/drawing/2014/main" id="{5BE3C7D3-4310-4107-A060-039EF02AEAFE}"/>
              </a:ext>
            </a:extLst>
          </p:cNvPr>
          <p:cNvSpPr/>
          <p:nvPr/>
        </p:nvSpPr>
        <p:spPr>
          <a:xfrm>
            <a:off x="134734" y="4609595"/>
            <a:ext cx="5471346" cy="193899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The historian </a:t>
            </a:r>
            <a:r>
              <a:rPr kumimoji="0" lang="en-US" sz="2400" b="0" i="0" u="none" strike="noStrike" kern="1200" cap="none" spc="0" normalizeH="0" baseline="0" noProof="0" dirty="0" err="1">
                <a:ln>
                  <a:noFill/>
                </a:ln>
                <a:solidFill>
                  <a:srgbClr val="FFFFFF"/>
                </a:solidFill>
                <a:effectLst/>
                <a:uLnTx/>
                <a:uFillTx/>
                <a:latin typeface="Calibri" panose="020F0502020204030204"/>
                <a:ea typeface="+mn-ea"/>
                <a:cs typeface="+mn-cs"/>
              </a:rPr>
              <a:t>Diodorus</a:t>
            </a: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 Siculus lived from 80-20 B.C. and wrote extensively of Alexander the Great’s dealings with </a:t>
            </a:r>
            <a:r>
              <a:rPr kumimoji="0" lang="en-US" sz="2400" b="0" i="0" u="none" strike="noStrike" kern="1200" cap="none" spc="0" normalizeH="0" baseline="0" noProof="0" dirty="0" err="1">
                <a:ln>
                  <a:noFill/>
                </a:ln>
                <a:solidFill>
                  <a:srgbClr val="FFFFFF"/>
                </a:solidFill>
                <a:effectLst/>
                <a:uLnTx/>
                <a:uFillTx/>
                <a:latin typeface="Calibri" panose="020F0502020204030204"/>
                <a:ea typeface="+mn-ea"/>
                <a:cs typeface="+mn-cs"/>
              </a:rPr>
              <a:t>Tyre</a:t>
            </a: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 The </a:t>
            </a:r>
            <a:r>
              <a:rPr lang="en-US" sz="2400" dirty="0">
                <a:solidFill>
                  <a:srgbClr val="FFFFFF"/>
                </a:solidFill>
                <a:latin typeface="Calibri" panose="020F0502020204030204"/>
              </a:rPr>
              <a:t>synopsis</a:t>
            </a: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 at right is derived from the records of </a:t>
            </a:r>
            <a:r>
              <a:rPr kumimoji="0" lang="en-US" sz="2400" b="0" i="0" u="none" strike="noStrike" kern="1200" cap="none" spc="0" normalizeH="0" baseline="0" noProof="0" dirty="0" err="1">
                <a:ln>
                  <a:noFill/>
                </a:ln>
                <a:solidFill>
                  <a:srgbClr val="FFFFFF"/>
                </a:solidFill>
                <a:effectLst/>
                <a:uLnTx/>
                <a:uFillTx/>
                <a:latin typeface="Calibri" panose="020F0502020204030204"/>
                <a:ea typeface="+mn-ea"/>
                <a:cs typeface="+mn-cs"/>
              </a:rPr>
              <a:t>Diodorus</a:t>
            </a: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 Siculus.</a:t>
            </a:r>
          </a:p>
        </p:txBody>
      </p:sp>
    </p:spTree>
    <p:extLst>
      <p:ext uri="{BB962C8B-B14F-4D97-AF65-F5344CB8AC3E}">
        <p14:creationId xmlns:p14="http://schemas.microsoft.com/office/powerpoint/2010/main" val="41787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yrefromair">
            <a:extLst>
              <a:ext uri="{FF2B5EF4-FFF2-40B4-BE49-F238E27FC236}">
                <a16:creationId xmlns:a16="http://schemas.microsoft.com/office/drawing/2014/main" id="{09C7B786-5AF4-40DD-AB37-B3F5297F6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1" y="1"/>
            <a:ext cx="9170031"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7" name="Rectangle 3">
            <a:extLst>
              <a:ext uri="{FF2B5EF4-FFF2-40B4-BE49-F238E27FC236}">
                <a16:creationId xmlns:a16="http://schemas.microsoft.com/office/drawing/2014/main" id="{3CF92862-F205-4F05-A797-2BF517E44498}"/>
              </a:ext>
            </a:extLst>
          </p:cNvPr>
          <p:cNvSpPr>
            <a:spLocks noGrp="1" noChangeArrowheads="1"/>
          </p:cNvSpPr>
          <p:nvPr>
            <p:ph type="title"/>
          </p:nvPr>
        </p:nvSpPr>
        <p:spPr>
          <a:xfrm>
            <a:off x="298383" y="387929"/>
            <a:ext cx="4745256" cy="1527498"/>
          </a:xfrm>
        </p:spPr>
        <p:txBody>
          <a:bodyPr>
            <a:normAutofit/>
          </a:bodyPr>
          <a:lstStyle/>
          <a:p>
            <a:pPr algn="l"/>
            <a:r>
              <a:rPr lang="en-US"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Aerial photo of modern </a:t>
            </a:r>
            <a:r>
              <a:rPr lang="en-US" alt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Tyre</a:t>
            </a:r>
            <a:endParaRPr lang="en-US"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ndParaRPr>
          </a:p>
        </p:txBody>
      </p:sp>
    </p:spTree>
    <p:extLst>
      <p:ext uri="{BB962C8B-B14F-4D97-AF65-F5344CB8AC3E}">
        <p14:creationId xmlns:p14="http://schemas.microsoft.com/office/powerpoint/2010/main" val="1952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http://3.bp.blogspot.com/-oDL09ZSGmcg/Tc1xnFh355I/AAAAAAAABGc/p07qfJU_etk/s1600/Tyre-aerial-photo-by-France-Military-1934.jpg">
            <a:extLst>
              <a:ext uri="{FF2B5EF4-FFF2-40B4-BE49-F238E27FC236}">
                <a16:creationId xmlns:a16="http://schemas.microsoft.com/office/drawing/2014/main" id="{83A54A93-BE70-4D7D-972E-C71912E816C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240253" cy="807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a:extLst>
              <a:ext uri="{FF2B5EF4-FFF2-40B4-BE49-F238E27FC236}">
                <a16:creationId xmlns:a16="http://schemas.microsoft.com/office/drawing/2014/main" id="{ED410A80-5AAF-425C-877C-CB01501B3423}"/>
              </a:ext>
            </a:extLst>
          </p:cNvPr>
          <p:cNvSpPr>
            <a:spLocks noGrp="1" noChangeArrowheads="1"/>
          </p:cNvSpPr>
          <p:nvPr>
            <p:ph type="title"/>
          </p:nvPr>
        </p:nvSpPr>
        <p:spPr>
          <a:xfrm>
            <a:off x="442761" y="249384"/>
            <a:ext cx="3975235" cy="1579416"/>
          </a:xfrm>
        </p:spPr>
        <p:txBody>
          <a:bodyPr>
            <a:normAutofit/>
          </a:bodyPr>
          <a:lstStyle/>
          <a:p>
            <a:pPr algn="ctr"/>
            <a:r>
              <a:rPr lang="en-US"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Aerial photo of </a:t>
            </a:r>
            <a:r>
              <a:rPr lang="en-US" altLang="en-US" sz="36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Tyre</a:t>
            </a:r>
            <a:r>
              <a:rPr lang="en-US"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 taken in 1934</a:t>
            </a:r>
          </a:p>
        </p:txBody>
      </p:sp>
    </p:spTree>
    <p:extLst>
      <p:ext uri="{BB962C8B-B14F-4D97-AF65-F5344CB8AC3E}">
        <p14:creationId xmlns:p14="http://schemas.microsoft.com/office/powerpoint/2010/main" val="3411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9F7C99-E243-42C8-AAEF-28EAB7DC8C9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78000"/>
                    </a14:imgEffect>
                    <a14:imgEffect>
                      <a14:saturation sat="300000"/>
                    </a14:imgEffect>
                    <a14:imgEffect>
                      <a14:brightnessContrast contrast="40000"/>
                    </a14:imgEffect>
                  </a14:imgLayer>
                </a14:imgProps>
              </a:ext>
            </a:extLst>
          </a:blip>
          <a:stretch>
            <a:fillRect/>
          </a:stretch>
        </p:blipFill>
        <p:spPr>
          <a:xfrm>
            <a:off x="828429" y="1183997"/>
            <a:ext cx="7487141" cy="5317868"/>
          </a:xfrm>
          <a:prstGeom prst="rect">
            <a:avLst/>
          </a:prstGeom>
        </p:spPr>
      </p:pic>
      <p:sp>
        <p:nvSpPr>
          <p:cNvPr id="3" name="Content Placeholder 2">
            <a:extLst>
              <a:ext uri="{FF2B5EF4-FFF2-40B4-BE49-F238E27FC236}">
                <a16:creationId xmlns:a16="http://schemas.microsoft.com/office/drawing/2014/main" id="{9C41D976-E5FF-4852-90FC-FD0A464AB9C1}"/>
              </a:ext>
            </a:extLst>
          </p:cNvPr>
          <p:cNvSpPr>
            <a:spLocks noGrp="1"/>
          </p:cNvSpPr>
          <p:nvPr>
            <p:ph idx="1"/>
          </p:nvPr>
        </p:nvSpPr>
        <p:spPr>
          <a:xfrm>
            <a:off x="454283" y="238899"/>
            <a:ext cx="8235432" cy="945098"/>
          </a:xfrm>
        </p:spPr>
        <p:txBody>
          <a:bodyPr>
            <a:normAutofit fontScale="85000" lnSpcReduction="20000"/>
          </a:bodyPr>
          <a:lstStyle/>
          <a:p>
            <a:pPr marL="0" indent="0" algn="ctr">
              <a:buNone/>
            </a:pPr>
            <a:r>
              <a:rPr lang="en-US" sz="3600" dirty="0">
                <a:latin typeface="Berlin Sans FB" panose="020E0602020502020306" pitchFamily="34" charset="0"/>
              </a:rPr>
              <a:t>Survey of 1,000 young adults </a:t>
            </a:r>
          </a:p>
          <a:p>
            <a:pPr marL="0" indent="0" algn="ctr">
              <a:buNone/>
            </a:pPr>
            <a:r>
              <a:rPr lang="en-US" sz="3600" dirty="0">
                <a:latin typeface="Berlin Sans FB" panose="020E0602020502020306" pitchFamily="34" charset="0"/>
              </a:rPr>
              <a:t>who left their “Christian” faith. </a:t>
            </a:r>
          </a:p>
        </p:txBody>
      </p:sp>
      <p:sp>
        <p:nvSpPr>
          <p:cNvPr id="5" name="TextBox 4">
            <a:extLst>
              <a:ext uri="{FF2B5EF4-FFF2-40B4-BE49-F238E27FC236}">
                <a16:creationId xmlns:a16="http://schemas.microsoft.com/office/drawing/2014/main" id="{11262765-4391-4BA1-9803-0C4BCFD002AE}"/>
              </a:ext>
            </a:extLst>
          </p:cNvPr>
          <p:cNvSpPr txBox="1"/>
          <p:nvPr/>
        </p:nvSpPr>
        <p:spPr>
          <a:xfrm>
            <a:off x="6502400" y="6051867"/>
            <a:ext cx="2451100" cy="646331"/>
          </a:xfrm>
          <a:prstGeom prst="rect">
            <a:avLst/>
          </a:prstGeom>
          <a:noFill/>
        </p:spPr>
        <p:txBody>
          <a:bodyPr wrap="square" rtlCol="0">
            <a:spAutoFit/>
          </a:bodyPr>
          <a:lstStyle/>
          <a:p>
            <a:pPr algn="r"/>
            <a:r>
              <a:rPr lang="en-US" b="1" i="1" dirty="0"/>
              <a:t>Already Gone</a:t>
            </a:r>
            <a:r>
              <a:rPr lang="en-US" dirty="0"/>
              <a:t>,</a:t>
            </a:r>
          </a:p>
          <a:p>
            <a:pPr algn="r"/>
            <a:r>
              <a:rPr lang="en-US" dirty="0"/>
              <a:t>Ham &amp; Beemer, 2009</a:t>
            </a:r>
          </a:p>
        </p:txBody>
      </p:sp>
    </p:spTree>
    <p:extLst>
      <p:ext uri="{BB962C8B-B14F-4D97-AF65-F5344CB8AC3E}">
        <p14:creationId xmlns:p14="http://schemas.microsoft.com/office/powerpoint/2010/main" val="376187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13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4E8ADB-963A-42DE-ADA4-B96297680242}"/>
              </a:ext>
            </a:extLst>
          </p:cNvPr>
          <p:cNvSpPr>
            <a:spLocks noGrp="1"/>
          </p:cNvSpPr>
          <p:nvPr>
            <p:ph type="title"/>
          </p:nvPr>
        </p:nvSpPr>
        <p:spPr>
          <a:xfrm>
            <a:off x="393192" y="4639377"/>
            <a:ext cx="4945641" cy="1819175"/>
          </a:xfrm>
        </p:spPr>
        <p:txBody>
          <a:bodyPr>
            <a:normAutofit fontScale="90000"/>
          </a:bodyPr>
          <a:lstStyle/>
          <a:p>
            <a:pPr algn="ctr"/>
            <a:r>
              <a:rPr lang="en-US" dirty="0">
                <a:solidFill>
                  <a:srgbClr val="FFFFFF"/>
                </a:solidFill>
                <a:latin typeface="Berlin Sans FB Demi" panose="020E0802020502020306" pitchFamily="34" charset="0"/>
              </a:rPr>
              <a:t>TYRE</a:t>
            </a:r>
            <a:br>
              <a:rPr lang="en-US" sz="3700" dirty="0">
                <a:solidFill>
                  <a:srgbClr val="FFFFFF"/>
                </a:solidFill>
                <a:latin typeface="Berlin Sans FB" panose="020E0602020502020306" pitchFamily="34" charset="0"/>
              </a:rPr>
            </a:br>
            <a:r>
              <a:rPr lang="en-US" sz="3700" dirty="0">
                <a:solidFill>
                  <a:srgbClr val="FFFFFF"/>
                </a:solidFill>
                <a:latin typeface="Berlin Sans FB" panose="020E0602020502020306" pitchFamily="34" charset="0"/>
              </a:rPr>
              <a:t>A Place for Spreading Nets in the midst of the sea</a:t>
            </a:r>
          </a:p>
        </p:txBody>
      </p:sp>
      <p:pic>
        <p:nvPicPr>
          <p:cNvPr id="2052" name="Picture 4" descr="Image result for tyre lebanon fishing nets">
            <a:extLst>
              <a:ext uri="{FF2B5EF4-FFF2-40B4-BE49-F238E27FC236}">
                <a16:creationId xmlns:a16="http://schemas.microsoft.com/office/drawing/2014/main" id="{C3DB6CB1-D942-48B8-8537-EFFC7A4145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97" r="10271" b="-3"/>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196BBE-7D74-44F7-987E-C9B06F38EA7C}"/>
              </a:ext>
            </a:extLst>
          </p:cNvPr>
          <p:cNvSpPr>
            <a:spLocks noGrp="1"/>
          </p:cNvSpPr>
          <p:nvPr>
            <p:ph idx="1"/>
          </p:nvPr>
        </p:nvSpPr>
        <p:spPr>
          <a:xfrm>
            <a:off x="5686922" y="321732"/>
            <a:ext cx="3279278" cy="6214534"/>
          </a:xfrm>
        </p:spPr>
        <p:txBody>
          <a:bodyPr anchor="ctr">
            <a:normAutofit/>
          </a:bodyPr>
          <a:lstStyle/>
          <a:p>
            <a:pPr marL="0" indent="0" algn="ctr">
              <a:buNone/>
            </a:pPr>
            <a:r>
              <a:rPr lang="en-US" sz="3600" b="1" dirty="0">
                <a:solidFill>
                  <a:srgbClr val="FFFFFF"/>
                </a:solidFill>
                <a:latin typeface="Berlin Sans FB Demi" panose="020E0802020502020306" pitchFamily="34" charset="0"/>
              </a:rPr>
              <a:t>Port of </a:t>
            </a:r>
            <a:r>
              <a:rPr lang="en-US" sz="3600" b="1" dirty="0" err="1">
                <a:solidFill>
                  <a:srgbClr val="FFFFFF"/>
                </a:solidFill>
                <a:latin typeface="Berlin Sans FB Demi" panose="020E0802020502020306" pitchFamily="34" charset="0"/>
              </a:rPr>
              <a:t>Tyre</a:t>
            </a:r>
            <a:r>
              <a:rPr lang="en-US" sz="3600" dirty="0">
                <a:solidFill>
                  <a:srgbClr val="FFFFFF"/>
                </a:solidFill>
                <a:latin typeface="Berlin Sans FB Demi" panose="020E0802020502020306" pitchFamily="34" charset="0"/>
              </a:rPr>
              <a:t>  </a:t>
            </a:r>
          </a:p>
          <a:p>
            <a:pPr marL="0" indent="0" algn="ctr">
              <a:buNone/>
            </a:pPr>
            <a:r>
              <a:rPr lang="en-US" dirty="0">
                <a:solidFill>
                  <a:srgbClr val="FFFFFF"/>
                </a:solidFill>
              </a:rPr>
              <a:t>Local fishermen still ply their ancient trade. Here we see their boats, floating over and beside the ruins of ancient </a:t>
            </a:r>
            <a:r>
              <a:rPr lang="en-US" dirty="0" err="1">
                <a:solidFill>
                  <a:srgbClr val="FFFFFF"/>
                </a:solidFill>
              </a:rPr>
              <a:t>Tyre</a:t>
            </a:r>
            <a:r>
              <a:rPr lang="en-US" dirty="0">
                <a:solidFill>
                  <a:srgbClr val="FFFFFF"/>
                </a:solidFill>
              </a:rPr>
              <a:t>, with nets drying in fulfillment of Ezekiel’s prediction that </a:t>
            </a:r>
            <a:r>
              <a:rPr lang="en-US" dirty="0" err="1">
                <a:solidFill>
                  <a:srgbClr val="FFFFFF"/>
                </a:solidFill>
              </a:rPr>
              <a:t>Tyre</a:t>
            </a:r>
            <a:r>
              <a:rPr lang="en-US" dirty="0">
                <a:solidFill>
                  <a:srgbClr val="FFFFFF"/>
                </a:solidFill>
              </a:rPr>
              <a:t> would “become a place to spread fishnets”            (Ezekiel 26:5, 14).</a:t>
            </a:r>
          </a:p>
        </p:txBody>
      </p:sp>
    </p:spTree>
    <p:extLst>
      <p:ext uri="{BB962C8B-B14F-4D97-AF65-F5344CB8AC3E}">
        <p14:creationId xmlns:p14="http://schemas.microsoft.com/office/powerpoint/2010/main" val="92924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5115C8-8A8F-4768-91E0-F6037DB14CF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3000"/>
                    </a14:imgEffect>
                    <a14:imgEffect>
                      <a14:brightnessContrast bright="-20000" contrast="40000"/>
                    </a14:imgEffect>
                  </a14:imgLayer>
                </a14:imgProps>
              </a:ext>
            </a:extLst>
          </a:blip>
          <a:stretch>
            <a:fillRect/>
          </a:stretch>
        </p:blipFill>
        <p:spPr>
          <a:xfrm>
            <a:off x="-139700" y="-228600"/>
            <a:ext cx="9372600" cy="7086600"/>
          </a:xfrm>
          <a:prstGeom prst="rect">
            <a:avLst/>
          </a:prstGeom>
        </p:spPr>
      </p:pic>
      <p:sp>
        <p:nvSpPr>
          <p:cNvPr id="3" name="Content Placeholder 2">
            <a:extLst>
              <a:ext uri="{FF2B5EF4-FFF2-40B4-BE49-F238E27FC236}">
                <a16:creationId xmlns:a16="http://schemas.microsoft.com/office/drawing/2014/main" id="{A209062F-D44C-4B73-96EB-704BCE0E8F10}"/>
              </a:ext>
            </a:extLst>
          </p:cNvPr>
          <p:cNvSpPr>
            <a:spLocks noGrp="1"/>
          </p:cNvSpPr>
          <p:nvPr>
            <p:ph idx="1"/>
          </p:nvPr>
        </p:nvSpPr>
        <p:spPr>
          <a:xfrm>
            <a:off x="107950" y="6438899"/>
            <a:ext cx="7886700" cy="419101"/>
          </a:xfrm>
        </p:spPr>
        <p:txBody>
          <a:bodyPr>
            <a:normAutofit/>
          </a:bodyPr>
          <a:lstStyle/>
          <a:p>
            <a:pPr marL="0" indent="0">
              <a:buNone/>
            </a:pPr>
            <a:r>
              <a:rPr lang="en-US" sz="1800" dirty="0"/>
              <a:t>May 15, 2017</a:t>
            </a:r>
          </a:p>
        </p:txBody>
      </p:sp>
    </p:spTree>
    <p:extLst>
      <p:ext uri="{BB962C8B-B14F-4D97-AF65-F5344CB8AC3E}">
        <p14:creationId xmlns:p14="http://schemas.microsoft.com/office/powerpoint/2010/main" val="427714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2" name="Picture 2" descr="Bible, Light, Jesus, Christ, God, Holy, Spirit, Gospel">
            <a:extLst>
              <a:ext uri="{FF2B5EF4-FFF2-40B4-BE49-F238E27FC236}">
                <a16:creationId xmlns:a16="http://schemas.microsoft.com/office/drawing/2014/main" id="{984DD628-556F-4D0E-A042-4A859B5BC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a:extLst>
              <a:ext uri="{FF2B5EF4-FFF2-40B4-BE49-F238E27FC236}">
                <a16:creationId xmlns:a16="http://schemas.microsoft.com/office/drawing/2014/main" id="{D2A9A5D6-ABDB-4FA0-821F-65287DF2DD7C}"/>
              </a:ext>
            </a:extLst>
          </p:cNvPr>
          <p:cNvSpPr>
            <a:spLocks noGrp="1" noChangeArrowheads="1"/>
          </p:cNvSpPr>
          <p:nvPr>
            <p:ph type="title"/>
          </p:nvPr>
        </p:nvSpPr>
        <p:spPr>
          <a:xfrm>
            <a:off x="228600" y="175419"/>
            <a:ext cx="8686800" cy="868362"/>
          </a:xfrm>
        </p:spPr>
        <p:txBody>
          <a:bodyPr/>
          <a:lstStyle/>
          <a:p>
            <a:r>
              <a:rPr lang="en-US" altLang="en-US" sz="3600" b="1" dirty="0">
                <a:solidFill>
                  <a:schemeClr val="bg1"/>
                </a:solidFill>
                <a:latin typeface="Berlin Sans FB Demi" panose="020E0802020502020306" pitchFamily="34" charset="0"/>
              </a:rPr>
              <a:t>Proof that the Bible Came from God</a:t>
            </a:r>
          </a:p>
        </p:txBody>
      </p:sp>
      <p:sp>
        <p:nvSpPr>
          <p:cNvPr id="3075" name="Rectangle 3">
            <a:extLst>
              <a:ext uri="{FF2B5EF4-FFF2-40B4-BE49-F238E27FC236}">
                <a16:creationId xmlns:a16="http://schemas.microsoft.com/office/drawing/2014/main" id="{654528A4-8CD0-4A0D-90C6-B6A7D2B5D068}"/>
              </a:ext>
            </a:extLst>
          </p:cNvPr>
          <p:cNvSpPr>
            <a:spLocks noGrp="1" noChangeArrowheads="1"/>
          </p:cNvSpPr>
          <p:nvPr>
            <p:ph type="body" idx="1"/>
          </p:nvPr>
        </p:nvSpPr>
        <p:spPr>
          <a:xfrm>
            <a:off x="381000" y="954881"/>
            <a:ext cx="8382000" cy="5334000"/>
          </a:xfrm>
        </p:spPr>
        <p:txBody>
          <a:bodyPr/>
          <a:lstStyle/>
          <a:p>
            <a:pPr marL="287338" indent="-287338" algn="ctr">
              <a:buFontTx/>
              <a:buNone/>
            </a:pPr>
            <a:r>
              <a:rPr lang="en-US" altLang="en-US" sz="4000" b="1" dirty="0">
                <a:solidFill>
                  <a:srgbClr val="FFCC00"/>
                </a:solidFill>
                <a:latin typeface="Calibri" panose="020F0502020204030204" pitchFamily="34" charset="0"/>
                <a:cs typeface="Calibri" panose="020F0502020204030204" pitchFamily="34" charset="0"/>
              </a:rPr>
              <a:t>Fulfilled Prophecy</a:t>
            </a:r>
          </a:p>
          <a:p>
            <a:pPr marL="287338" indent="-287338"/>
            <a:r>
              <a:rPr lang="en-US" altLang="ja-JP" dirty="0">
                <a:solidFill>
                  <a:schemeClr val="bg1"/>
                </a:solidFill>
                <a:effectLst>
                  <a:glow rad="101600">
                    <a:schemeClr val="accent4">
                      <a:satMod val="175000"/>
                      <a:alpha val="40000"/>
                    </a:schemeClr>
                  </a:glow>
                </a:effectLst>
                <a:latin typeface="Calibri" panose="020F0502020204030204" pitchFamily="34" charset="0"/>
                <a:ea typeface="ＭＳ Ｐゴシック" panose="020B0600070205080204" pitchFamily="34" charset="-128"/>
                <a:cs typeface="Calibri" panose="020F0502020204030204" pitchFamily="34" charset="0"/>
              </a:rPr>
              <a:t>The prophecies contained in Scripture may be the most solid evidence there is for the inspiration of the Bible.  </a:t>
            </a:r>
          </a:p>
          <a:p>
            <a:pPr marL="682625" lvl="1" indent="-280988"/>
            <a:r>
              <a:rPr lang="en-US" altLang="ja-JP" dirty="0">
                <a:solidFill>
                  <a:schemeClr val="bg1"/>
                </a:solidFill>
                <a:effectLst>
                  <a:glow rad="101600">
                    <a:schemeClr val="accent4">
                      <a:satMod val="175000"/>
                      <a:alpha val="40000"/>
                    </a:schemeClr>
                  </a:glow>
                </a:effectLst>
                <a:latin typeface="Calibri" panose="020F0502020204030204" pitchFamily="34" charset="0"/>
                <a:ea typeface="ＭＳ Ｐゴシック" panose="020B0600070205080204" pitchFamily="34" charset="-128"/>
                <a:cs typeface="Calibri" panose="020F0502020204030204" pitchFamily="34" charset="0"/>
              </a:rPr>
              <a:t>Although Peter was certain about the identity of Christ because he was an eyewitness of “His majesty”, he indicates that the prophetic word is even stronger evidence (2  Peter 1:16-21).  </a:t>
            </a:r>
          </a:p>
          <a:p>
            <a:pPr marL="287338" indent="-287338">
              <a:buFontTx/>
              <a:buNone/>
            </a:pPr>
            <a:endParaRPr lang="en-US"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anim calcmode="lin" valueType="num">
                                      <p:cBhvr>
                                        <p:cTn id="2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4" name="Picture 2" descr="Bible, Light, Jesus, Christ, God, Holy, Spirit, Gospel">
            <a:extLst>
              <a:ext uri="{FF2B5EF4-FFF2-40B4-BE49-F238E27FC236}">
                <a16:creationId xmlns:a16="http://schemas.microsoft.com/office/drawing/2014/main" id="{5C42D201-E156-4E00-8FF8-DF01E7950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a:extLst>
              <a:ext uri="{FF2B5EF4-FFF2-40B4-BE49-F238E27FC236}">
                <a16:creationId xmlns:a16="http://schemas.microsoft.com/office/drawing/2014/main" id="{2C99307D-196C-4C9A-BB04-4A655F6CB214}"/>
              </a:ext>
            </a:extLst>
          </p:cNvPr>
          <p:cNvSpPr>
            <a:spLocks noGrp="1" noChangeArrowheads="1"/>
          </p:cNvSpPr>
          <p:nvPr>
            <p:ph type="title"/>
          </p:nvPr>
        </p:nvSpPr>
        <p:spPr>
          <a:xfrm>
            <a:off x="228600" y="274638"/>
            <a:ext cx="8686800" cy="868362"/>
          </a:xfrm>
        </p:spPr>
        <p:txBody>
          <a:bodyPr/>
          <a:lstStyle/>
          <a:p>
            <a:r>
              <a:rPr lang="en-US" altLang="en-US" sz="3600" b="1" dirty="0">
                <a:solidFill>
                  <a:schemeClr val="bg1"/>
                </a:solidFill>
                <a:latin typeface="Berlin Sans FB Demi" panose="020E0802020502020306" pitchFamily="34" charset="0"/>
              </a:rPr>
              <a:t>Proof that the Bible Came from God</a:t>
            </a:r>
          </a:p>
        </p:txBody>
      </p:sp>
      <p:sp>
        <p:nvSpPr>
          <p:cNvPr id="44035" name="Rectangle 3">
            <a:extLst>
              <a:ext uri="{FF2B5EF4-FFF2-40B4-BE49-F238E27FC236}">
                <a16:creationId xmlns:a16="http://schemas.microsoft.com/office/drawing/2014/main" id="{4C7ADE32-198A-4B14-8ECD-05A01725D389}"/>
              </a:ext>
            </a:extLst>
          </p:cNvPr>
          <p:cNvSpPr>
            <a:spLocks noGrp="1" noChangeArrowheads="1"/>
          </p:cNvSpPr>
          <p:nvPr>
            <p:ph type="body" idx="1"/>
          </p:nvPr>
        </p:nvSpPr>
        <p:spPr>
          <a:xfrm>
            <a:off x="457200" y="1001027"/>
            <a:ext cx="8382000" cy="5552173"/>
          </a:xfrm>
        </p:spPr>
        <p:txBody>
          <a:bodyPr/>
          <a:lstStyle/>
          <a:p>
            <a:pPr marL="287338" indent="-287338" algn="ctr">
              <a:buFontTx/>
              <a:buNone/>
            </a:pPr>
            <a:r>
              <a:rPr lang="en-US" altLang="en-US" sz="4000" b="1" dirty="0">
                <a:solidFill>
                  <a:srgbClr val="FFCC00"/>
                </a:solidFill>
                <a:latin typeface="Calibri" panose="020F0502020204030204" pitchFamily="34" charset="0"/>
                <a:cs typeface="Calibri" panose="020F0502020204030204" pitchFamily="34" charset="0"/>
              </a:rPr>
              <a:t>Fulfilled Prophecy</a:t>
            </a:r>
          </a:p>
          <a:p>
            <a:pPr marL="287338" indent="-287338">
              <a:spcBef>
                <a:spcPct val="5000"/>
              </a:spcBef>
            </a:pPr>
            <a:r>
              <a:rPr lang="en-US" altLang="ja-JP" dirty="0">
                <a:solidFill>
                  <a:schemeClr val="bg1"/>
                </a:solidFill>
                <a:effectLst>
                  <a:glow rad="101600">
                    <a:schemeClr val="accent4">
                      <a:satMod val="175000"/>
                      <a:alpha val="40000"/>
                    </a:schemeClr>
                  </a:glow>
                </a:effectLst>
                <a:latin typeface="Calibri" panose="020F0502020204030204" pitchFamily="34" charset="0"/>
                <a:ea typeface="ＭＳ Ｐゴシック" panose="020B0600070205080204" pitchFamily="34" charset="-128"/>
                <a:cs typeface="Calibri" panose="020F0502020204030204" pitchFamily="34" charset="0"/>
              </a:rPr>
              <a:t>The Bible foretells future events with accuracy, often hundreds of years before they occur.  </a:t>
            </a:r>
          </a:p>
          <a:p>
            <a:pPr marL="287338" indent="-287338">
              <a:spcBef>
                <a:spcPct val="5000"/>
              </a:spcBef>
            </a:pPr>
            <a:r>
              <a:rPr lang="en-US" altLang="ja-JP" dirty="0">
                <a:solidFill>
                  <a:schemeClr val="bg1"/>
                </a:solidFill>
                <a:effectLst>
                  <a:glow rad="101600">
                    <a:schemeClr val="accent4">
                      <a:satMod val="175000"/>
                      <a:alpha val="40000"/>
                    </a:schemeClr>
                  </a:glow>
                </a:effectLst>
                <a:latin typeface="Calibri" panose="020F0502020204030204" pitchFamily="34" charset="0"/>
                <a:ea typeface="ＭＳ Ｐゴシック" panose="020B0600070205080204" pitchFamily="34" charset="-128"/>
                <a:cs typeface="Calibri" panose="020F0502020204030204" pitchFamily="34" charset="0"/>
              </a:rPr>
              <a:t>Only a true and living God has such power! (Isaiah 46:9-10; 42:9).  </a:t>
            </a:r>
          </a:p>
          <a:p>
            <a:pPr marL="287338" indent="-287338">
              <a:spcBef>
                <a:spcPct val="5000"/>
              </a:spcBef>
            </a:pPr>
            <a:r>
              <a:rPr lang="en-US" altLang="ja-JP" b="1" i="1" dirty="0">
                <a:solidFill>
                  <a:schemeClr val="bg1"/>
                </a:solidFill>
                <a:effectLst>
                  <a:glow rad="101600">
                    <a:schemeClr val="accent4">
                      <a:satMod val="175000"/>
                      <a:alpha val="40000"/>
                    </a:schemeClr>
                  </a:glow>
                </a:effectLst>
                <a:latin typeface="Calibri" panose="020F0502020204030204" pitchFamily="34" charset="0"/>
                <a:ea typeface="ＭＳ Ｐゴシック" panose="020B0600070205080204" pitchFamily="34" charset="-128"/>
                <a:cs typeface="Calibri" panose="020F0502020204030204" pitchFamily="34" charset="0"/>
              </a:rPr>
              <a:t>The fact that the Bible is filled with such accurate prophecies demonstrates that it is a product of the mind of God!</a:t>
            </a:r>
          </a:p>
          <a:p>
            <a:pPr marL="287338" indent="-287338">
              <a:buFontTx/>
              <a:buNone/>
            </a:pPr>
            <a:endParaRPr lang="en-US" altLang="en-US" b="1"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fade">
                                      <p:cBhvr>
                                        <p:cTn id="7" dur="1000"/>
                                        <p:tgtEl>
                                          <p:spTgt spid="44035">
                                            <p:txEl>
                                              <p:pRg st="1" end="1"/>
                                            </p:txEl>
                                          </p:spTgt>
                                        </p:tgtEl>
                                      </p:cBhvr>
                                    </p:animEffect>
                                    <p:anim calcmode="lin" valueType="num">
                                      <p:cBhvr>
                                        <p:cTn id="8" dur="1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40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035">
                                            <p:txEl>
                                              <p:pRg st="2" end="2"/>
                                            </p:txEl>
                                          </p:spTgt>
                                        </p:tgtEl>
                                        <p:attrNameLst>
                                          <p:attrName>style.visibility</p:attrName>
                                        </p:attrNameLst>
                                      </p:cBhvr>
                                      <p:to>
                                        <p:strVal val="visible"/>
                                      </p:to>
                                    </p:set>
                                    <p:animEffect transition="in" filter="fade">
                                      <p:cBhvr>
                                        <p:cTn id="14" dur="1000"/>
                                        <p:tgtEl>
                                          <p:spTgt spid="44035">
                                            <p:txEl>
                                              <p:pRg st="2" end="2"/>
                                            </p:txEl>
                                          </p:spTgt>
                                        </p:tgtEl>
                                      </p:cBhvr>
                                    </p:animEffect>
                                    <p:anim calcmode="lin" valueType="num">
                                      <p:cBhvr>
                                        <p:cTn id="15" dur="10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40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4035">
                                            <p:txEl>
                                              <p:pRg st="3" end="3"/>
                                            </p:txEl>
                                          </p:spTgt>
                                        </p:tgtEl>
                                        <p:attrNameLst>
                                          <p:attrName>style.visibility</p:attrName>
                                        </p:attrNameLst>
                                      </p:cBhvr>
                                      <p:to>
                                        <p:strVal val="visible"/>
                                      </p:to>
                                    </p:set>
                                    <p:animEffect transition="in" filter="fade">
                                      <p:cBhvr>
                                        <p:cTn id="21" dur="1000"/>
                                        <p:tgtEl>
                                          <p:spTgt spid="44035">
                                            <p:txEl>
                                              <p:pRg st="3" end="3"/>
                                            </p:txEl>
                                          </p:spTgt>
                                        </p:tgtEl>
                                      </p:cBhvr>
                                    </p:animEffect>
                                    <p:anim calcmode="lin" valueType="num">
                                      <p:cBhvr>
                                        <p:cTn id="22" dur="10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40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Bible, Light, Jesus, Christ, God, Holy, Spirit, Gospel">
            <a:extLst>
              <a:ext uri="{FF2B5EF4-FFF2-40B4-BE49-F238E27FC236}">
                <a16:creationId xmlns:a16="http://schemas.microsoft.com/office/drawing/2014/main" id="{2AA92448-F85F-429C-8B5E-3475F78E9F2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1373" r="13267"/>
          <a:stretch/>
        </p:blipFill>
        <p:spPr bwMode="auto">
          <a:xfrm>
            <a:off x="-3182" y="10"/>
            <a:ext cx="9147182" cy="6857990"/>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a:extLst>
              <a:ext uri="{FF2B5EF4-FFF2-40B4-BE49-F238E27FC236}">
                <a16:creationId xmlns:a16="http://schemas.microsoft.com/office/drawing/2014/main" id="{BC945906-8039-4333-899B-742FF7C30FB7}"/>
              </a:ext>
            </a:extLst>
          </p:cNvPr>
          <p:cNvSpPr>
            <a:spLocks noGrp="1" noChangeArrowheads="1"/>
          </p:cNvSpPr>
          <p:nvPr>
            <p:ph type="title"/>
          </p:nvPr>
        </p:nvSpPr>
        <p:spPr>
          <a:xfrm>
            <a:off x="481009" y="79371"/>
            <a:ext cx="8178799" cy="1135737"/>
          </a:xfrm>
        </p:spPr>
        <p:txBody>
          <a:bodyPr>
            <a:normAutofit fontScale="90000"/>
          </a:bodyPr>
          <a:lstStyle/>
          <a:p>
            <a:r>
              <a:rPr lang="en-US" altLang="en-US" sz="4000" b="1" dirty="0">
                <a:solidFill>
                  <a:schemeClr val="tx1"/>
                </a:solidFill>
                <a:latin typeface="Berlin Sans FB Demi" panose="020E0802020502020306" pitchFamily="34" charset="0"/>
              </a:rPr>
              <a:t>Proof that the Bible Came from God</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E0CDC55-0265-4A87-9CCF-DAD95A45E6D9}"/>
              </a:ext>
            </a:extLst>
          </p:cNvPr>
          <p:cNvPicPr>
            <a:picLocks noChangeAspect="1"/>
          </p:cNvPicPr>
          <p:nvPr/>
        </p:nvPicPr>
        <p:blipFill>
          <a:blip r:embed="rId3"/>
          <a:stretch>
            <a:fillRect/>
          </a:stretch>
        </p:blipFill>
        <p:spPr>
          <a:xfrm>
            <a:off x="6999258" y="3211905"/>
            <a:ext cx="1938965" cy="3441227"/>
          </a:xfrm>
          <a:prstGeom prst="rect">
            <a:avLst/>
          </a:prstGeom>
        </p:spPr>
      </p:pic>
      <p:sp>
        <p:nvSpPr>
          <p:cNvPr id="45059" name="Rectangle 3">
            <a:extLst>
              <a:ext uri="{FF2B5EF4-FFF2-40B4-BE49-F238E27FC236}">
                <a16:creationId xmlns:a16="http://schemas.microsoft.com/office/drawing/2014/main" id="{244555FF-C71C-49E9-83F3-6559981FE0CF}"/>
              </a:ext>
            </a:extLst>
          </p:cNvPr>
          <p:cNvSpPr>
            <a:spLocks noGrp="1" noChangeArrowheads="1"/>
          </p:cNvSpPr>
          <p:nvPr>
            <p:ph type="body" idx="1"/>
          </p:nvPr>
        </p:nvSpPr>
        <p:spPr>
          <a:xfrm>
            <a:off x="481008" y="1048968"/>
            <a:ext cx="8178799" cy="5570110"/>
          </a:xfrm>
        </p:spPr>
        <p:txBody>
          <a:bodyPr>
            <a:noAutofit/>
          </a:bodyPr>
          <a:lstStyle/>
          <a:p>
            <a:pPr marL="287338" indent="-287338" algn="ctr">
              <a:buFontTx/>
              <a:buNone/>
            </a:pPr>
            <a:r>
              <a:rPr lang="en-US" altLang="en-US" sz="3600" b="1" dirty="0">
                <a:solidFill>
                  <a:srgbClr val="FFC000"/>
                </a:solidFill>
                <a:latin typeface="Calibri" panose="020F0502020204030204" pitchFamily="34" charset="0"/>
                <a:cs typeface="Calibri" panose="020F0502020204030204" pitchFamily="34" charset="0"/>
              </a:rPr>
              <a:t>Prophecies Concerning Nations &amp; Kings</a:t>
            </a:r>
          </a:p>
          <a:p>
            <a:pPr marL="0" indent="0">
              <a:buNone/>
            </a:pPr>
            <a:r>
              <a:rPr lang="en-US" altLang="ja-JP" sz="3600" b="1" i="1" dirty="0">
                <a:latin typeface="Calibri" panose="020F0502020204030204" pitchFamily="34" charset="0"/>
                <a:ea typeface="ＭＳ Ｐゴシック" panose="020B0600070205080204" pitchFamily="34" charset="-128"/>
                <a:cs typeface="Calibri" panose="020F0502020204030204" pitchFamily="34" charset="0"/>
              </a:rPr>
              <a:t>#1 Babylonian Captivity.</a:t>
            </a:r>
            <a:r>
              <a:rPr lang="en-US" altLang="ja-JP" sz="3600" dirty="0">
                <a:latin typeface="Calibri" panose="020F0502020204030204" pitchFamily="34" charset="0"/>
                <a:ea typeface="ＭＳ Ｐゴシック" panose="020B0600070205080204" pitchFamily="34" charset="-128"/>
                <a:cs typeface="Calibri" panose="020F0502020204030204" pitchFamily="34" charset="0"/>
              </a:rPr>
              <a:t>  </a:t>
            </a:r>
            <a:r>
              <a:rPr lang="en-US" altLang="ja-JP" sz="2800" dirty="0">
                <a:latin typeface="Calibri" panose="020F0502020204030204" pitchFamily="34" charset="0"/>
                <a:ea typeface="ＭＳ Ｐゴシック" panose="020B0600070205080204" pitchFamily="34" charset="-128"/>
                <a:cs typeface="Calibri" panose="020F0502020204030204" pitchFamily="34" charset="0"/>
              </a:rPr>
              <a:t>100 years before it happened, Isaiah prophesied that Babylon would conquer Jerusalem and take its royal children and riches into captivity (Isaiah 39:5-7).</a:t>
            </a:r>
          </a:p>
          <a:p>
            <a:pPr marL="687388" lvl="1" indent="-287338"/>
            <a:r>
              <a:rPr lang="en-US" altLang="ja-JP" sz="2400" dirty="0">
                <a:latin typeface="Calibri" panose="020F0502020204030204" pitchFamily="34" charset="0"/>
                <a:ea typeface="ＭＳ Ｐゴシック" panose="020B0600070205080204" pitchFamily="34" charset="-128"/>
                <a:cs typeface="Calibri" panose="020F0502020204030204" pitchFamily="34" charset="0"/>
              </a:rPr>
              <a:t>Hezekiah was King of Judah from 715-686 BC.</a:t>
            </a:r>
          </a:p>
          <a:p>
            <a:pPr marL="687388" lvl="1" indent="-287338"/>
            <a:r>
              <a:rPr lang="en-US" altLang="ja-JP" sz="2400" dirty="0">
                <a:latin typeface="Calibri" panose="020F0502020204030204" pitchFamily="34" charset="0"/>
                <a:ea typeface="ＭＳ Ｐゴシック" panose="020B0600070205080204" pitchFamily="34" charset="-128"/>
                <a:cs typeface="Calibri" panose="020F0502020204030204" pitchFamily="34" charset="0"/>
              </a:rPr>
              <a:t>His name is mentioned in records of the                    Assyrian King Sennacherib in this time period.</a:t>
            </a:r>
          </a:p>
          <a:p>
            <a:pPr marL="287338" indent="-287338"/>
            <a:r>
              <a:rPr lang="en-US" altLang="ja-JP" sz="2800" b="1" i="1" dirty="0">
                <a:latin typeface="Calibri" panose="020F0502020204030204" pitchFamily="34" charset="0"/>
                <a:ea typeface="ＭＳ Ｐゴシック" panose="020B0600070205080204" pitchFamily="34" charset="-128"/>
                <a:cs typeface="Calibri" panose="020F0502020204030204" pitchFamily="34" charset="0"/>
              </a:rPr>
              <a:t>The Babylonians themselves recorded                      the fulfillment of Isaiah’s prophecy! </a:t>
            </a:r>
          </a:p>
          <a:p>
            <a:pPr marL="0" indent="0">
              <a:buNone/>
            </a:pPr>
            <a:endParaRPr lang="en-US" altLang="ja-JP" sz="2800" b="1" i="1" dirty="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6669309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059">
                                            <p:txEl>
                                              <p:pRg st="1" end="1"/>
                                            </p:txEl>
                                          </p:spTgt>
                                        </p:tgtEl>
                                        <p:attrNameLst>
                                          <p:attrName>style.visibility</p:attrName>
                                        </p:attrNameLst>
                                      </p:cBhvr>
                                      <p:to>
                                        <p:strVal val="visible"/>
                                      </p:to>
                                    </p:set>
                                    <p:animEffect transition="in" filter="fade">
                                      <p:cBhvr>
                                        <p:cTn id="14" dur="1000"/>
                                        <p:tgtEl>
                                          <p:spTgt spid="45059">
                                            <p:txEl>
                                              <p:pRg st="1" end="1"/>
                                            </p:txEl>
                                          </p:spTgt>
                                        </p:tgtEl>
                                      </p:cBhvr>
                                    </p:animEffect>
                                    <p:anim calcmode="lin" valueType="num">
                                      <p:cBhvr>
                                        <p:cTn id="15"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059">
                                            <p:txEl>
                                              <p:pRg st="2" end="2"/>
                                            </p:txEl>
                                          </p:spTgt>
                                        </p:tgtEl>
                                        <p:attrNameLst>
                                          <p:attrName>style.visibility</p:attrName>
                                        </p:attrNameLst>
                                      </p:cBhvr>
                                      <p:to>
                                        <p:strVal val="visible"/>
                                      </p:to>
                                    </p:set>
                                    <p:animEffect transition="in" filter="fade">
                                      <p:cBhvr>
                                        <p:cTn id="21" dur="1000"/>
                                        <p:tgtEl>
                                          <p:spTgt spid="45059">
                                            <p:txEl>
                                              <p:pRg st="2" end="2"/>
                                            </p:txEl>
                                          </p:spTgt>
                                        </p:tgtEl>
                                      </p:cBhvr>
                                    </p:animEffect>
                                    <p:anim calcmode="lin" valueType="num">
                                      <p:cBhvr>
                                        <p:cTn id="22"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5059">
                                            <p:txEl>
                                              <p:pRg st="3" end="3"/>
                                            </p:txEl>
                                          </p:spTgt>
                                        </p:tgtEl>
                                        <p:attrNameLst>
                                          <p:attrName>style.visibility</p:attrName>
                                        </p:attrNameLst>
                                      </p:cBhvr>
                                      <p:to>
                                        <p:strVal val="visible"/>
                                      </p:to>
                                    </p:set>
                                    <p:animEffect transition="in" filter="fade">
                                      <p:cBhvr>
                                        <p:cTn id="28" dur="1000"/>
                                        <p:tgtEl>
                                          <p:spTgt spid="45059">
                                            <p:txEl>
                                              <p:pRg st="3" end="3"/>
                                            </p:txEl>
                                          </p:spTgt>
                                        </p:tgtEl>
                                      </p:cBhvr>
                                    </p:animEffect>
                                    <p:anim calcmode="lin" valueType="num">
                                      <p:cBhvr>
                                        <p:cTn id="29"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5059">
                                            <p:txEl>
                                              <p:pRg st="3" end="3"/>
                                            </p:txEl>
                                          </p:spTgt>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5059">
                                            <p:txEl>
                                              <p:pRg st="4" end="4"/>
                                            </p:txEl>
                                          </p:spTgt>
                                        </p:tgtEl>
                                        <p:attrNameLst>
                                          <p:attrName>style.visibility</p:attrName>
                                        </p:attrNameLst>
                                      </p:cBhvr>
                                      <p:to>
                                        <p:strVal val="visible"/>
                                      </p:to>
                                    </p:set>
                                    <p:animEffect transition="in" filter="fade">
                                      <p:cBhvr>
                                        <p:cTn id="38" dur="1000"/>
                                        <p:tgtEl>
                                          <p:spTgt spid="45059">
                                            <p:txEl>
                                              <p:pRg st="4" end="4"/>
                                            </p:txEl>
                                          </p:spTgt>
                                        </p:tgtEl>
                                      </p:cBhvr>
                                    </p:animEffect>
                                    <p:anim calcmode="lin" valueType="num">
                                      <p:cBhvr>
                                        <p:cTn id="39" dur="1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50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ABFC-E507-4261-B361-10AB0F4C4391}"/>
              </a:ext>
            </a:extLst>
          </p:cNvPr>
          <p:cNvSpPr>
            <a:spLocks noGrp="1"/>
          </p:cNvSpPr>
          <p:nvPr>
            <p:ph type="title"/>
          </p:nvPr>
        </p:nvSpPr>
        <p:spPr>
          <a:xfrm>
            <a:off x="457200" y="274638"/>
            <a:ext cx="8293100" cy="893762"/>
          </a:xfrm>
        </p:spPr>
        <p:txBody>
          <a:bodyPr/>
          <a:lstStyle/>
          <a:p>
            <a:r>
              <a:rPr lang="en-US" dirty="0">
                <a:solidFill>
                  <a:schemeClr val="bg1"/>
                </a:solidFill>
                <a:latin typeface="Berlin Sans FB Demi" panose="020E0802020502020306" pitchFamily="34" charset="0"/>
                <a:cs typeface="Calibri" panose="020F0502020204030204" pitchFamily="34" charset="0"/>
              </a:rPr>
              <a:t>The Babylonian</a:t>
            </a:r>
            <a:r>
              <a:rPr lang="en-US" dirty="0">
                <a:latin typeface="Berlin Sans FB Demi" panose="020E0802020502020306" pitchFamily="34" charset="0"/>
                <a:cs typeface="Calibri" panose="020F0502020204030204" pitchFamily="34" charset="0"/>
              </a:rPr>
              <a:t> </a:t>
            </a:r>
            <a:r>
              <a:rPr lang="en-US" dirty="0">
                <a:solidFill>
                  <a:schemeClr val="bg1"/>
                </a:solidFill>
                <a:latin typeface="Berlin Sans FB Demi" panose="020E0802020502020306" pitchFamily="34" charset="0"/>
                <a:cs typeface="Calibri" panose="020F0502020204030204" pitchFamily="34" charset="0"/>
              </a:rPr>
              <a:t>Chronicles </a:t>
            </a:r>
            <a:endParaRPr lang="en-US" dirty="0">
              <a:solidFill>
                <a:schemeClr val="bg1"/>
              </a:solidFill>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446AC6-0C43-4495-87FF-14D25DE1FCCA}"/>
              </a:ext>
            </a:extLst>
          </p:cNvPr>
          <p:cNvSpPr>
            <a:spLocks noGrp="1"/>
          </p:cNvSpPr>
          <p:nvPr>
            <p:ph idx="1"/>
          </p:nvPr>
        </p:nvSpPr>
        <p:spPr>
          <a:xfrm>
            <a:off x="203200" y="1168400"/>
            <a:ext cx="6134099" cy="5892800"/>
          </a:xfrm>
        </p:spPr>
        <p:txBody>
          <a:bodyPr/>
          <a:lstStyle/>
          <a:p>
            <a:pPr marL="0" indent="0">
              <a:buNone/>
            </a:pPr>
            <a:r>
              <a:rPr lang="en-US" sz="2800" i="1" dirty="0">
                <a:solidFill>
                  <a:schemeClr val="bg1"/>
                </a:solidFill>
                <a:latin typeface="Calibri" panose="020F0502020204030204" pitchFamily="34" charset="0"/>
                <a:cs typeface="Calibri" panose="020F0502020204030204" pitchFamily="34" charset="0"/>
              </a:rPr>
              <a:t>“In the seventh year [of Nebuchadnezzar, 598 BC] in the month Chislev [November/December] the king of Babylon assembled his army, and after he had invaded the land of Hatti [Syria/Palestine] he laid siege to the city of Judah. On the second day of the month of Adar he conquered the city  and took the king [Jeconiah] prisoner.   He installed in his place a king of his own choice, and after he had received rich tribute, he sent forth to Babylon.” </a:t>
            </a:r>
            <a:r>
              <a:rPr lang="en-US" sz="1800" i="1" dirty="0">
                <a:solidFill>
                  <a:schemeClr val="bg1"/>
                </a:solidFill>
                <a:latin typeface="Calibri" panose="020F0502020204030204" pitchFamily="34" charset="0"/>
                <a:cs typeface="Calibri" panose="020F0502020204030204" pitchFamily="34" charset="0"/>
              </a:rPr>
              <a:t>(No 24 WA21946, The Babylonian Chronicles, The British Museum)</a:t>
            </a:r>
            <a:endParaRPr lang="en-US" sz="2400" i="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0A36175-E146-4207-BA37-864E291F6C46}"/>
              </a:ext>
            </a:extLst>
          </p:cNvPr>
          <p:cNvPicPr>
            <a:picLocks noChangeAspect="1"/>
          </p:cNvPicPr>
          <p:nvPr/>
        </p:nvPicPr>
        <p:blipFill>
          <a:blip r:embed="rId2"/>
          <a:stretch>
            <a:fillRect/>
          </a:stretch>
        </p:blipFill>
        <p:spPr>
          <a:xfrm>
            <a:off x="6197599" y="1663183"/>
            <a:ext cx="2641715" cy="419151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6551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Bible, Light, Jesus, Christ, God, Holy, Spirit, Gospel">
            <a:extLst>
              <a:ext uri="{FF2B5EF4-FFF2-40B4-BE49-F238E27FC236}">
                <a16:creationId xmlns:a16="http://schemas.microsoft.com/office/drawing/2014/main" id="{2AA92448-F85F-429C-8B5E-3475F78E9F2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1373" r="13267"/>
          <a:stretch/>
        </p:blipFill>
        <p:spPr bwMode="auto">
          <a:xfrm>
            <a:off x="-3182" y="10"/>
            <a:ext cx="9147182" cy="6857990"/>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a:extLst>
              <a:ext uri="{FF2B5EF4-FFF2-40B4-BE49-F238E27FC236}">
                <a16:creationId xmlns:a16="http://schemas.microsoft.com/office/drawing/2014/main" id="{BC945906-8039-4333-899B-742FF7C30FB7}"/>
              </a:ext>
            </a:extLst>
          </p:cNvPr>
          <p:cNvSpPr>
            <a:spLocks noGrp="1" noChangeArrowheads="1"/>
          </p:cNvSpPr>
          <p:nvPr>
            <p:ph type="title"/>
          </p:nvPr>
        </p:nvSpPr>
        <p:spPr>
          <a:xfrm>
            <a:off x="481009" y="79371"/>
            <a:ext cx="8178799" cy="1135737"/>
          </a:xfrm>
        </p:spPr>
        <p:txBody>
          <a:bodyPr>
            <a:normAutofit fontScale="90000"/>
          </a:bodyPr>
          <a:lstStyle/>
          <a:p>
            <a:r>
              <a:rPr lang="en-US" altLang="en-US" sz="4000" b="1" dirty="0">
                <a:solidFill>
                  <a:schemeClr val="tx1"/>
                </a:solidFill>
                <a:latin typeface="Berlin Sans FB Demi" panose="020E0802020502020306" pitchFamily="34" charset="0"/>
              </a:rPr>
              <a:t>Proof that the Bible Came from God</a:t>
            </a:r>
          </a:p>
        </p:txBody>
      </p:sp>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9" name="Rectangle 3">
            <a:extLst>
              <a:ext uri="{FF2B5EF4-FFF2-40B4-BE49-F238E27FC236}">
                <a16:creationId xmlns:a16="http://schemas.microsoft.com/office/drawing/2014/main" id="{244555FF-C71C-49E9-83F3-6559981FE0CF}"/>
              </a:ext>
            </a:extLst>
          </p:cNvPr>
          <p:cNvSpPr>
            <a:spLocks noGrp="1" noChangeArrowheads="1"/>
          </p:cNvSpPr>
          <p:nvPr>
            <p:ph type="body" idx="1"/>
          </p:nvPr>
        </p:nvSpPr>
        <p:spPr>
          <a:xfrm>
            <a:off x="481008" y="1048967"/>
            <a:ext cx="8178799" cy="5729661"/>
          </a:xfrm>
        </p:spPr>
        <p:txBody>
          <a:bodyPr>
            <a:noAutofit/>
          </a:bodyPr>
          <a:lstStyle/>
          <a:p>
            <a:pPr marL="287338" indent="-287338" algn="ctr">
              <a:spcBef>
                <a:spcPts val="600"/>
              </a:spcBef>
              <a:buFontTx/>
              <a:buNone/>
            </a:pPr>
            <a:r>
              <a:rPr lang="en-US" altLang="en-US" sz="3600" b="1" dirty="0">
                <a:solidFill>
                  <a:srgbClr val="FFC000"/>
                </a:solidFill>
                <a:latin typeface="Calibri" panose="020F0502020204030204" pitchFamily="34" charset="0"/>
                <a:cs typeface="Calibri" panose="020F0502020204030204" pitchFamily="34" charset="0"/>
              </a:rPr>
              <a:t>Prophecies Concerning Nations &amp; Kings</a:t>
            </a:r>
          </a:p>
          <a:p>
            <a:pPr marL="0" indent="0">
              <a:spcBef>
                <a:spcPts val="600"/>
              </a:spcBef>
              <a:buNone/>
            </a:pPr>
            <a:r>
              <a:rPr lang="en-US" altLang="ja-JP" sz="4000" b="1" i="1" dirty="0">
                <a:latin typeface="Calibri" panose="020F0502020204030204" pitchFamily="34" charset="0"/>
                <a:ea typeface="ＭＳ Ｐゴシック" panose="020B0600070205080204" pitchFamily="34" charset="-128"/>
                <a:cs typeface="Calibri" panose="020F0502020204030204" pitchFamily="34" charset="0"/>
              </a:rPr>
              <a:t>#2 </a:t>
            </a:r>
            <a:r>
              <a:rPr lang="en-US" altLang="ja-JP" sz="3600" b="1" i="1" dirty="0">
                <a:latin typeface="Calibri" panose="020F0502020204030204" pitchFamily="34" charset="0"/>
                <a:ea typeface="ＭＳ Ｐゴシック" panose="020B0600070205080204" pitchFamily="34" charset="-128"/>
                <a:cs typeface="Calibri" panose="020F0502020204030204" pitchFamily="34" charset="0"/>
              </a:rPr>
              <a:t>Return from Captivity</a:t>
            </a:r>
            <a:r>
              <a:rPr lang="en-US" altLang="ja-JP" sz="3600" dirty="0">
                <a:latin typeface="Calibri" panose="020F0502020204030204" pitchFamily="34" charset="0"/>
                <a:ea typeface="ＭＳ Ｐゴシック" panose="020B0600070205080204" pitchFamily="34" charset="-128"/>
                <a:cs typeface="Calibri" panose="020F0502020204030204" pitchFamily="34" charset="0"/>
              </a:rPr>
              <a:t>.  </a:t>
            </a:r>
            <a:r>
              <a:rPr lang="en-US" altLang="ja-JP" sz="2800" dirty="0">
                <a:latin typeface="Calibri" panose="020F0502020204030204" pitchFamily="34" charset="0"/>
                <a:ea typeface="ＭＳ Ｐゴシック" panose="020B0600070205080204" pitchFamily="34" charset="-128"/>
                <a:cs typeface="Calibri" panose="020F0502020204030204" pitchFamily="34" charset="0"/>
              </a:rPr>
              <a:t>Long before Cyrus was born, the Scriptures identify him as the Persian king who would allow Israel to return from captivity                   (Isaiah 44:24-</a:t>
            </a:r>
            <a:r>
              <a:rPr lang="en-US" altLang="ja-JP" sz="2800" dirty="0">
                <a:solidFill>
                  <a:srgbClr val="FFCC00"/>
                </a:solidFill>
                <a:latin typeface="Calibri" panose="020F0502020204030204" pitchFamily="34" charset="0"/>
                <a:ea typeface="ＭＳ Ｐゴシック" panose="020B0600070205080204" pitchFamily="34" charset="-128"/>
                <a:cs typeface="Calibri" panose="020F0502020204030204" pitchFamily="34" charset="0"/>
              </a:rPr>
              <a:t>28</a:t>
            </a:r>
            <a:r>
              <a:rPr lang="en-US" altLang="ja-JP" sz="2800" dirty="0">
                <a:latin typeface="Calibri" panose="020F0502020204030204" pitchFamily="34" charset="0"/>
                <a:ea typeface="ＭＳ Ｐゴシック" panose="020B0600070205080204" pitchFamily="34" charset="-128"/>
                <a:cs typeface="Calibri" panose="020F0502020204030204" pitchFamily="34" charset="0"/>
              </a:rPr>
              <a:t>; Ezra 1:1-2, cf. Jeremiah 29:10).</a:t>
            </a:r>
          </a:p>
          <a:p>
            <a:pPr marL="287338" indent="-287338"/>
            <a:r>
              <a:rPr lang="en-US" altLang="ja-JP" sz="2800" dirty="0">
                <a:latin typeface="Calibri" panose="020F0502020204030204" pitchFamily="34" charset="0"/>
                <a:ea typeface="ＭＳ Ｐゴシック" panose="020B0600070205080204" pitchFamily="34" charset="-128"/>
                <a:cs typeface="Calibri" panose="020F0502020204030204" pitchFamily="34" charset="0"/>
              </a:rPr>
              <a:t>Critics and sceptics claim that this portion of Isaiah was written AFTER the events it prophesies.</a:t>
            </a:r>
          </a:p>
          <a:p>
            <a:pPr marL="687388" lvl="1" indent="-287338"/>
            <a:r>
              <a:rPr lang="en-US" altLang="ja-JP" sz="2000" i="1" dirty="0">
                <a:latin typeface="Calibri" panose="020F0502020204030204" pitchFamily="34" charset="0"/>
                <a:ea typeface="ＭＳ Ｐゴシック" panose="020B0600070205080204" pitchFamily="34" charset="-128"/>
                <a:cs typeface="Calibri" panose="020F0502020204030204" pitchFamily="34" charset="0"/>
              </a:rPr>
              <a:t>Liberal scholars consider “the Book of Isaiah to be an anthology, the two principal compositions of which are the Book of Isaiah proper (chapters 1-39), containing the words of the prophet Isaiah himself, dating from the time of the First Temple, around 700 BCE, and Second Isaiah (chapters 40-66) comprising the words of an anonymous prophet, who lived some one hundred and fifty years later” (http://dss.collections.imj.org.il/isaiah)</a:t>
            </a:r>
          </a:p>
          <a:p>
            <a:pPr marL="687388" lvl="1" indent="-287338"/>
            <a:endParaRPr lang="en-US" altLang="en-US" sz="2400" b="1" i="1" dirty="0">
              <a:latin typeface="Calibri" panose="020F0502020204030204" pitchFamily="34" charset="0"/>
              <a:cs typeface="Calibri" panose="020F0502020204030204" pitchFamily="34"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059">
                                            <p:txEl>
                                              <p:pRg st="1" end="1"/>
                                            </p:txEl>
                                          </p:spTgt>
                                        </p:tgtEl>
                                        <p:attrNameLst>
                                          <p:attrName>style.visibility</p:attrName>
                                        </p:attrNameLst>
                                      </p:cBhvr>
                                      <p:to>
                                        <p:strVal val="visible"/>
                                      </p:to>
                                    </p:set>
                                    <p:animEffect transition="in" filter="fade">
                                      <p:cBhvr>
                                        <p:cTn id="14" dur="1000"/>
                                        <p:tgtEl>
                                          <p:spTgt spid="45059">
                                            <p:txEl>
                                              <p:pRg st="1" end="1"/>
                                            </p:txEl>
                                          </p:spTgt>
                                        </p:tgtEl>
                                      </p:cBhvr>
                                    </p:animEffect>
                                    <p:anim calcmode="lin" valueType="num">
                                      <p:cBhvr>
                                        <p:cTn id="15"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059">
                                            <p:txEl>
                                              <p:pRg st="2" end="2"/>
                                            </p:txEl>
                                          </p:spTgt>
                                        </p:tgtEl>
                                        <p:attrNameLst>
                                          <p:attrName>style.visibility</p:attrName>
                                        </p:attrNameLst>
                                      </p:cBhvr>
                                      <p:to>
                                        <p:strVal val="visible"/>
                                      </p:to>
                                    </p:set>
                                    <p:animEffect transition="in" filter="fade">
                                      <p:cBhvr>
                                        <p:cTn id="21" dur="1000"/>
                                        <p:tgtEl>
                                          <p:spTgt spid="45059">
                                            <p:txEl>
                                              <p:pRg st="2" end="2"/>
                                            </p:txEl>
                                          </p:spTgt>
                                        </p:tgtEl>
                                      </p:cBhvr>
                                    </p:animEffect>
                                    <p:anim calcmode="lin" valueType="num">
                                      <p:cBhvr>
                                        <p:cTn id="22"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5059">
                                            <p:txEl>
                                              <p:pRg st="3" end="3"/>
                                            </p:txEl>
                                          </p:spTgt>
                                        </p:tgtEl>
                                        <p:attrNameLst>
                                          <p:attrName>style.visibility</p:attrName>
                                        </p:attrNameLst>
                                      </p:cBhvr>
                                      <p:to>
                                        <p:strVal val="visible"/>
                                      </p:to>
                                    </p:set>
                                    <p:animEffect transition="in" filter="fade">
                                      <p:cBhvr>
                                        <p:cTn id="28" dur="1000"/>
                                        <p:tgtEl>
                                          <p:spTgt spid="45059">
                                            <p:txEl>
                                              <p:pRg st="3" end="3"/>
                                            </p:txEl>
                                          </p:spTgt>
                                        </p:tgtEl>
                                      </p:cBhvr>
                                    </p:animEffect>
                                    <p:anim calcmode="lin" valueType="num">
                                      <p:cBhvr>
                                        <p:cTn id="29"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50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C5E6-9B9C-4C07-B06D-1E91D8A115C1}"/>
              </a:ext>
            </a:extLst>
          </p:cNvPr>
          <p:cNvSpPr>
            <a:spLocks noGrp="1"/>
          </p:cNvSpPr>
          <p:nvPr>
            <p:ph type="title"/>
          </p:nvPr>
        </p:nvSpPr>
        <p:spPr>
          <a:xfrm>
            <a:off x="86627" y="5524901"/>
            <a:ext cx="8951495" cy="1232034"/>
          </a:xfrm>
        </p:spPr>
        <p:txBody>
          <a:bodyPr vert="horz" lIns="91440" tIns="45720" rIns="91440" bIns="45720" rtlCol="0" anchor="ctr">
            <a:normAutofit fontScale="90000"/>
          </a:bodyPr>
          <a:lstStyle/>
          <a:p>
            <a:pPr algn="ctr"/>
            <a:r>
              <a:rPr lang="en-US" sz="4000" dirty="0"/>
              <a:t>Isaiah 39 &amp; 40 from the Isaiah Scroll </a:t>
            </a:r>
            <a:br>
              <a:rPr lang="en-US" sz="4000" dirty="0"/>
            </a:br>
            <a:r>
              <a:rPr lang="en-US" sz="2700" b="1" dirty="0"/>
              <a:t>This copy of Isaiah is dated circa 200 BC.</a:t>
            </a:r>
            <a:br>
              <a:rPr lang="en-US" sz="2700" b="1" dirty="0"/>
            </a:br>
            <a:r>
              <a:rPr lang="en-US" sz="2700" b="1" dirty="0"/>
              <a:t>Isaiah 40 begins immediately after Isaiah 39 in the same column. </a:t>
            </a:r>
          </a:p>
        </p:txBody>
      </p:sp>
      <p:pic>
        <p:nvPicPr>
          <p:cNvPr id="4" name="Content Placeholder 3">
            <a:extLst>
              <a:ext uri="{FF2B5EF4-FFF2-40B4-BE49-F238E27FC236}">
                <a16:creationId xmlns:a16="http://schemas.microsoft.com/office/drawing/2014/main" id="{689C6B00-DDE4-461A-ADB1-426EEDDEF925}"/>
              </a:ext>
            </a:extLst>
          </p:cNvPr>
          <p:cNvPicPr>
            <a:picLocks noGrp="1" noChangeAspect="1"/>
          </p:cNvPicPr>
          <p:nvPr>
            <p:ph idx="1"/>
          </p:nvPr>
        </p:nvPicPr>
        <p:blipFill rotWithShape="1">
          <a:blip r:embed="rId2"/>
          <a:srcRect t="1497" r="1" b="1"/>
          <a:stretch/>
        </p:blipFill>
        <p:spPr>
          <a:xfrm>
            <a:off x="0" y="0"/>
            <a:ext cx="9144000" cy="5404241"/>
          </a:xfrm>
          <a:prstGeom prst="rect">
            <a:avLst/>
          </a:prstGeom>
          <a:ln w="19050">
            <a:solidFill>
              <a:schemeClr val="tx1"/>
            </a:solidFill>
            <a:miter lim="800000"/>
          </a:ln>
        </p:spPr>
      </p:pic>
      <p:sp>
        <p:nvSpPr>
          <p:cNvPr id="5" name="Rectangle 4">
            <a:extLst>
              <a:ext uri="{FF2B5EF4-FFF2-40B4-BE49-F238E27FC236}">
                <a16:creationId xmlns:a16="http://schemas.microsoft.com/office/drawing/2014/main" id="{84952F62-B8C6-462B-83DF-AD4B8D4DE22A}"/>
              </a:ext>
            </a:extLst>
          </p:cNvPr>
          <p:cNvSpPr/>
          <p:nvPr/>
        </p:nvSpPr>
        <p:spPr>
          <a:xfrm>
            <a:off x="4000500" y="3987800"/>
            <a:ext cx="2146300" cy="673100"/>
          </a:xfrm>
          <a:prstGeom prst="rect">
            <a:avLst/>
          </a:prstGeom>
          <a:solidFill>
            <a:srgbClr val="FFFF00">
              <a:alpha val="16000"/>
            </a:srgbClr>
          </a:solidFill>
          <a:ln w="381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4350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1479</Words>
  <Application>Microsoft Office PowerPoint</Application>
  <PresentationFormat>On-screen Show (4:3)</PresentationFormat>
  <Paragraphs>72</Paragraphs>
  <Slides>20</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Berlin Sans FB</vt:lpstr>
      <vt:lpstr>Berlin Sans FB Demi</vt:lpstr>
      <vt:lpstr>Calibri</vt:lpstr>
      <vt:lpstr>Calibri Light</vt:lpstr>
      <vt:lpstr>Times New Roman</vt:lpstr>
      <vt:lpstr>Office Theme</vt:lpstr>
      <vt:lpstr>1_Office Theme</vt:lpstr>
      <vt:lpstr>Default Design</vt:lpstr>
      <vt:lpstr>1_Default Design</vt:lpstr>
      <vt:lpstr>Is it Reasonable to Believe in God, Jesus, and the Bible?</vt:lpstr>
      <vt:lpstr>PowerPoint Presentation</vt:lpstr>
      <vt:lpstr>PowerPoint Presentation</vt:lpstr>
      <vt:lpstr>Proof that the Bible Came from God</vt:lpstr>
      <vt:lpstr>Proof that the Bible Came from God</vt:lpstr>
      <vt:lpstr>Proof that the Bible Came from God</vt:lpstr>
      <vt:lpstr>The Babylonian Chronicles </vt:lpstr>
      <vt:lpstr>Proof that the Bible Came from God</vt:lpstr>
      <vt:lpstr>Isaiah 39 &amp; 40 from the Isaiah Scroll  This copy of Isaiah is dated circa 200 BC. Isaiah 40 begins immediately after Isaiah 39 in the same column. </vt:lpstr>
      <vt:lpstr>Tomb of Cyrus (Isaiah 44:28)</vt:lpstr>
      <vt:lpstr>The Cyrus Cylinder  records the program of religious tolerance of King Cyrus             (Isa. 44:28; Ezra 1)</vt:lpstr>
      <vt:lpstr>Proof that the Bible Came from God Prophecies concerning Nations &amp; Kings</vt:lpstr>
      <vt:lpstr>A Careful Look at Ezekiel 26:1-14</vt:lpstr>
      <vt:lpstr>Proof that the Bible Came from God Prophecies concerning Nations &amp; Kings</vt:lpstr>
      <vt:lpstr>PowerPoint Presentation</vt:lpstr>
      <vt:lpstr>Map of Tyre before 332 B.C. </vt:lpstr>
      <vt:lpstr>PowerPoint Presentation</vt:lpstr>
      <vt:lpstr>Aerial photo of modern Tyre</vt:lpstr>
      <vt:lpstr>Aerial photo of Tyre taken in 1934</vt:lpstr>
      <vt:lpstr>TYRE A Place for Spreading Nets in the midst of the sea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Reasonable to Believe in God, Jesus and the Bible?</dc:title>
  <dc:creator>Eastside Enlightener</dc:creator>
  <cp:lastModifiedBy>Steve Klein</cp:lastModifiedBy>
  <cp:revision>25</cp:revision>
  <dcterms:created xsi:type="dcterms:W3CDTF">2020-01-29T21:26:42Z</dcterms:created>
  <dcterms:modified xsi:type="dcterms:W3CDTF">2020-02-04T22:33:01Z</dcterms:modified>
</cp:coreProperties>
</file>